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9" showSpecialPlsOnTitleSld="0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7" r:id="rId5"/>
    <p:sldId id="30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0" r:id="rId30"/>
    <p:sldId id="287" r:id="rId31"/>
    <p:sldId id="28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7"/>
    <a:srgbClr val="024C96"/>
    <a:srgbClr val="00477C"/>
    <a:srgbClr val="0C4779"/>
    <a:srgbClr val="D1D1D1"/>
    <a:srgbClr val="676767"/>
    <a:srgbClr val="E2E2E2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E08-9BDE-4A43-AEDA-5CF573FF2C19}" type="datetimeFigureOut">
              <a:rPr lang="pt-BR" smtClean="0"/>
              <a:t>25/05/2016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8A53-8B9D-43F0-BD7B-F74897699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0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3E6E-0410-4E17-B78C-27DB4CDA0072}" type="datetimeFigureOut">
              <a:rPr lang="es-MX" smtClean="0"/>
              <a:t>25/05/2016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E010-FE0C-4074-8F81-0D32CFCDE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05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35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86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42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77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17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579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5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935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378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10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87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98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26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230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145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734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450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94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894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52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41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50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11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82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45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74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E010-FE0C-4074-8F81-0D32CFCDE6E6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3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7078" y="277090"/>
            <a:ext cx="4197927" cy="3996000"/>
          </a:xfrm>
        </p:spPr>
        <p:txBody>
          <a:bodyPr anchor="ctr" anchorCtr="0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o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2559" y="4742512"/>
            <a:ext cx="4197927" cy="969818"/>
          </a:xfrm>
          <a:solidFill>
            <a:schemeClr val="bg2">
              <a:lumMod val="10000"/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65240" y="5917768"/>
            <a:ext cx="4234295" cy="27709"/>
          </a:xfrm>
          <a:prstGeom prst="line">
            <a:avLst/>
          </a:prstGeom>
          <a:ln w="53975">
            <a:solidFill>
              <a:schemeClr val="tx1">
                <a:alpha val="50000"/>
              </a:schemeClr>
            </a:solidFill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2485303" y="4536346"/>
            <a:ext cx="4179743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2479816" y="4656933"/>
            <a:ext cx="4179743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689255" y="2199565"/>
            <a:ext cx="1149958" cy="432000"/>
            <a:chOff x="10252340" y="2199565"/>
            <a:chExt cx="1533277" cy="432000"/>
          </a:xfrm>
        </p:grpSpPr>
        <p:sp>
          <p:nvSpPr>
            <p:cNvPr id="20" name="Oval 19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315184" y="2200420"/>
            <a:ext cx="1154714" cy="432000"/>
            <a:chOff x="420245" y="2200420"/>
            <a:chExt cx="1539618" cy="432000"/>
          </a:xfrm>
        </p:grpSpPr>
        <p:sp>
          <p:nvSpPr>
            <p:cNvPr id="18" name="Oval 17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3160302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79469" cy="1325563"/>
          </a:xfrm>
        </p:spPr>
        <p:txBody>
          <a:bodyPr/>
          <a:lstStyle>
            <a:lvl1pPr>
              <a:defRPr strike="noStrike">
                <a:solidFill>
                  <a:srgbClr val="E2E2E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360217"/>
            <a:ext cx="0" cy="1368000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14362" y="1690255"/>
            <a:ext cx="7209000" cy="27926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 noChangeAspect="1"/>
          </p:cNvSpPr>
          <p:nvPr>
            <p:ph type="body" sz="quarter" idx="14"/>
          </p:nvPr>
        </p:nvSpPr>
        <p:spPr>
          <a:xfrm rot="27000000">
            <a:off x="5247410" y="2961409"/>
            <a:ext cx="6858000" cy="935180"/>
          </a:xfrm>
          <a:solidFill>
            <a:srgbClr val="E2E2E2"/>
          </a:solidFill>
        </p:spPr>
        <p:txBody>
          <a:bodyPr vert="horz" anchor="ctr" anchorCtr="0">
            <a:normAutofit/>
          </a:bodyPr>
          <a:lstStyle>
            <a:lvl1pPr marL="0" indent="0" algn="ctr">
              <a:buNone/>
              <a:defRPr lang="pt-BR" sz="3075" dirty="0">
                <a:solidFill>
                  <a:srgbClr val="676767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2008189"/>
            <a:ext cx="7179469" cy="4129087"/>
          </a:xfrm>
        </p:spPr>
        <p:txBody>
          <a:bodyPr vert="vert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16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34741" y="1419226"/>
            <a:ext cx="7055644" cy="4829175"/>
          </a:xfrm>
        </p:spPr>
        <p:txBody>
          <a:bodyPr vert="vert27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419225"/>
            <a:ext cx="953100" cy="54387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6200000">
            <a:off x="-1934410" y="3356670"/>
            <a:ext cx="4829176" cy="954287"/>
          </a:xfrm>
          <a:noFill/>
        </p:spPr>
        <p:txBody>
          <a:bodyPr>
            <a:normAutofit/>
          </a:bodyPr>
          <a:lstStyle>
            <a:lvl1pPr algn="l">
              <a:defRPr sz="3300">
                <a:solidFill>
                  <a:srgbClr val="024C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8574" y="1420794"/>
            <a:ext cx="596700" cy="543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-1171683" y="3550311"/>
            <a:ext cx="4829180" cy="567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1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50194" cy="14192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3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6"/>
          <a:stretch/>
        </p:blipFill>
        <p:spPr>
          <a:xfrm>
            <a:off x="0" y="6311900"/>
            <a:ext cx="9144000" cy="545663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260111"/>
            <a:ext cx="9144000" cy="6085299"/>
            <a:chOff x="0" y="260110"/>
            <a:chExt cx="12192000" cy="6085299"/>
          </a:xfrm>
        </p:grpSpPr>
        <p:pic>
          <p:nvPicPr>
            <p:cNvPr id="6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0110"/>
              <a:ext cx="12192000" cy="202243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1140"/>
              <a:ext cx="12192000" cy="20224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4322975"/>
              <a:ext cx="12192000" cy="2022434"/>
            </a:xfrm>
            <a:prstGeom prst="rect">
              <a:avLst/>
            </a:prstGeom>
          </p:spPr>
        </p:pic>
      </p:grpSp>
      <p:pic>
        <p:nvPicPr>
          <p:cNvPr id="1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4"/>
          <a:stretch/>
        </p:blipFill>
        <p:spPr>
          <a:xfrm>
            <a:off x="0" y="-8467"/>
            <a:ext cx="9144000" cy="8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3" y="365124"/>
            <a:ext cx="7537457" cy="1296000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19529" y="365126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626244" y="365126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242879"/>
            <a:ext cx="9144000" cy="6119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00102" y="1690688"/>
            <a:ext cx="7538400" cy="42799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56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" y="2301877"/>
            <a:ext cx="5508809" cy="1382074"/>
          </a:xfrm>
        </p:spPr>
        <p:txBody>
          <a:bodyPr anchor="ctr" anchorCtr="0"/>
          <a:lstStyle>
            <a:lvl1pPr>
              <a:defRPr sz="4500">
                <a:solidFill>
                  <a:srgbClr val="008DF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429211" y="3692526"/>
            <a:ext cx="3777176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2581" y="3692526"/>
            <a:ext cx="3773805" cy="7810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4029" y="2292449"/>
            <a:ext cx="3425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708" y="2294351"/>
            <a:ext cx="3186000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1"/>
            <a:ext cx="9144000" cy="257438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930" y="239083"/>
            <a:ext cx="6056142" cy="1325563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2527" y="1913207"/>
            <a:ext cx="91449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71662" y="1912939"/>
            <a:ext cx="3674269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927762" y="1912939"/>
            <a:ext cx="3674700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71662" y="2710354"/>
            <a:ext cx="36747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4928884" y="2727698"/>
            <a:ext cx="36747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518000" y="1920229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5" name="Oval 34"/>
          <p:cNvSpPr/>
          <p:nvPr userDrawn="1"/>
        </p:nvSpPr>
        <p:spPr>
          <a:xfrm>
            <a:off x="4518000" y="2148959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6" name="Oval 35"/>
          <p:cNvSpPr/>
          <p:nvPr userDrawn="1"/>
        </p:nvSpPr>
        <p:spPr>
          <a:xfrm>
            <a:off x="4518000" y="2361678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7689255" y="700695"/>
            <a:ext cx="1149958" cy="432000"/>
            <a:chOff x="10252340" y="2199565"/>
            <a:chExt cx="1533277" cy="432000"/>
          </a:xfrm>
        </p:grpSpPr>
        <p:sp>
          <p:nvSpPr>
            <p:cNvPr id="38" name="Oval 37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315184" y="710978"/>
            <a:ext cx="1154714" cy="432000"/>
            <a:chOff x="420245" y="2200420"/>
            <a:chExt cx="1539618" cy="432000"/>
          </a:xfrm>
        </p:grpSpPr>
        <p:sp>
          <p:nvSpPr>
            <p:cNvPr id="42" name="Oval 41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572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6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" y="0"/>
            <a:ext cx="9144900" cy="25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00" y="239083"/>
            <a:ext cx="6056142" cy="1325563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2527" y="1913207"/>
            <a:ext cx="91449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77101" y="1921601"/>
            <a:ext cx="3674269" cy="6397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921206" y="1913509"/>
            <a:ext cx="3674700" cy="64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72691" y="3342412"/>
            <a:ext cx="3674700" cy="2934733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4928350" y="3333752"/>
            <a:ext cx="3674700" cy="293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518000" y="1920229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5" name="Oval 34"/>
          <p:cNvSpPr/>
          <p:nvPr userDrawn="1"/>
        </p:nvSpPr>
        <p:spPr>
          <a:xfrm>
            <a:off x="4518000" y="2148959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6" name="Oval 35"/>
          <p:cNvSpPr/>
          <p:nvPr userDrawn="1"/>
        </p:nvSpPr>
        <p:spPr>
          <a:xfrm>
            <a:off x="4518000" y="2361678"/>
            <a:ext cx="108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574890" y="2647451"/>
            <a:ext cx="3674270" cy="579600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4915192" y="2645895"/>
            <a:ext cx="3674700" cy="578253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74472" y="2648537"/>
            <a:ext cx="3674269" cy="5753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923417" y="2647450"/>
            <a:ext cx="3674269" cy="57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7689255" y="700695"/>
            <a:ext cx="1149958" cy="432000"/>
            <a:chOff x="10252340" y="2199565"/>
            <a:chExt cx="1533277" cy="432000"/>
          </a:xfrm>
        </p:grpSpPr>
        <p:sp>
          <p:nvSpPr>
            <p:cNvPr id="41" name="Oval 40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315184" y="710978"/>
            <a:ext cx="1154714" cy="432000"/>
            <a:chOff x="420245" y="2200420"/>
            <a:chExt cx="1539618" cy="432000"/>
          </a:xfrm>
        </p:grpSpPr>
        <p:sp>
          <p:nvSpPr>
            <p:cNvPr id="45" name="Oval 44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4572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60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9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05"/>
            <a:ext cx="9144000" cy="481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9"/>
            <a:ext cx="9144000" cy="2022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5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742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4" y="3841424"/>
            <a:ext cx="2492801" cy="3016577"/>
          </a:xfrm>
          <a:prstGeom prst="rtTriangle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651199" y="1"/>
            <a:ext cx="2492801" cy="3016577"/>
          </a:xfrm>
          <a:prstGeom prst="rtTriangle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8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449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74" y="297512"/>
            <a:ext cx="4886217" cy="6058838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1" y="0"/>
            <a:ext cx="3526733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77348" y="268937"/>
            <a:ext cx="3106882" cy="1920443"/>
          </a:xfrm>
        </p:spPr>
        <p:txBody>
          <a:bodyPr anchor="ctr" anchorCtr="0">
            <a:normAutofit/>
          </a:bodyPr>
          <a:lstStyle>
            <a:lvl1pPr algn="ctr">
              <a:defRPr sz="4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82490" y="2461252"/>
            <a:ext cx="3106882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492" y="2461251"/>
            <a:ext cx="31077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6454" y="3400426"/>
            <a:ext cx="30753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926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4491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3526733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7348" y="268937"/>
            <a:ext cx="3106882" cy="1920443"/>
          </a:xfrm>
        </p:spPr>
        <p:txBody>
          <a:bodyPr anchor="ctr" anchorCtr="0">
            <a:normAutofit/>
          </a:bodyPr>
          <a:lstStyle>
            <a:lvl1pPr algn="ctr">
              <a:defRPr sz="4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82490" y="2461252"/>
            <a:ext cx="3106882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84492" y="2461251"/>
            <a:ext cx="31077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5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196454" y="3400426"/>
            <a:ext cx="30753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4069556" y="297512"/>
            <a:ext cx="4845845" cy="6058839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477C"/>
                </a:solidFill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03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FCC-BUAP        Verano 2016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BMB - RAM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61" r:id="rId6"/>
    <p:sldLayoutId id="2147483662" r:id="rId7"/>
    <p:sldLayoutId id="2147483656" r:id="rId8"/>
    <p:sldLayoutId id="2147483667" r:id="rId9"/>
    <p:sldLayoutId id="2147483664" r:id="rId10"/>
    <p:sldLayoutId id="2147483665" r:id="rId11"/>
    <p:sldLayoutId id="2147483668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29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Caracteres de uso frecuente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24582"/>
              </p:ext>
            </p:extLst>
          </p:nvPr>
        </p:nvGraphicFramePr>
        <p:xfrm>
          <a:off x="1573414" y="1263615"/>
          <a:ext cx="5997172" cy="437745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75191"/>
                <a:gridCol w="3358941"/>
                <a:gridCol w="1463040"/>
              </a:tblGrid>
              <a:tr h="2906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Resultado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Descripción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Nombre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Espacio en blanco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&amp;nbsp;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&lt;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Menor que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lt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&gt;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Mayor que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gt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amp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"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Comillas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quot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¡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Apertura signo de exclamación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iexcl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¿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Apertura signo de interrogación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iquest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®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Marca registrada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reg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©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Derecho de autor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copy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€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Euro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&amp;euro;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á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a minúscula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aacute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é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e minúscula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eacute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38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Para entender como funcionan los selectores y la herencia CSS </a:t>
            </a:r>
            <a:r>
              <a:rPr lang="es-MX" sz="2200" dirty="0" smtClean="0">
                <a:solidFill>
                  <a:srgbClr val="00477C"/>
                </a:solidFill>
              </a:rPr>
              <a:t>es necesario </a:t>
            </a:r>
            <a:r>
              <a:rPr lang="es-MX" sz="2200" dirty="0">
                <a:solidFill>
                  <a:srgbClr val="00477C"/>
                </a:solidFill>
              </a:rPr>
              <a:t>entender qué es el árbol del documento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303"/>
            <a:ext cx="9144000" cy="3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39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rgbClr val="00477C"/>
                </a:solidFill>
              </a:rPr>
              <a:t>El </a:t>
            </a:r>
            <a:r>
              <a:rPr lang="es-MX" sz="2200" dirty="0">
                <a:solidFill>
                  <a:srgbClr val="00477C"/>
                </a:solidFill>
              </a:rPr>
              <a:t>árbol del documento del ejemplo anterior</a:t>
            </a:r>
            <a:r>
              <a:rPr lang="es-MX" sz="2200" dirty="0" smtClean="0">
                <a:solidFill>
                  <a:srgbClr val="00477C"/>
                </a:solidFill>
              </a:rPr>
              <a:t>: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03939"/>
            <a:ext cx="7909253" cy="4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4" y="1495102"/>
            <a:ext cx="7594600" cy="4688931"/>
          </a:xfrm>
          <a:prstGeom prst="rect">
            <a:avLst/>
          </a:prstGeom>
        </p:spPr>
      </p:pic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err="1">
                <a:solidFill>
                  <a:srgbClr val="00477C"/>
                </a:solidFill>
              </a:rPr>
              <a:t>Ancestor</a:t>
            </a:r>
            <a:r>
              <a:rPr lang="es-MX" sz="2200" dirty="0">
                <a:solidFill>
                  <a:srgbClr val="00477C"/>
                </a:solidFill>
              </a:rPr>
              <a:t> es un elemento conectado pero más arriba en </a:t>
            </a:r>
            <a:r>
              <a:rPr lang="es-MX" sz="2200" dirty="0" smtClean="0">
                <a:solidFill>
                  <a:srgbClr val="00477C"/>
                </a:solidFill>
              </a:rPr>
              <a:t>la estructura </a:t>
            </a:r>
            <a:r>
              <a:rPr lang="es-MX" sz="2200" dirty="0">
                <a:solidFill>
                  <a:srgbClr val="00477C"/>
                </a:solidFill>
              </a:rPr>
              <a:t>del documento.</a:t>
            </a:r>
          </a:p>
        </p:txBody>
      </p:sp>
    </p:spTree>
    <p:extLst>
      <p:ext uri="{BB962C8B-B14F-4D97-AF65-F5344CB8AC3E}">
        <p14:creationId xmlns:p14="http://schemas.microsoft.com/office/powerpoint/2010/main" val="9006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591022"/>
            <a:ext cx="7594600" cy="4688931"/>
          </a:xfrm>
          <a:prstGeom prst="rect">
            <a:avLst/>
          </a:prstGeom>
        </p:spPr>
      </p:pic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rgbClr val="00477C"/>
                </a:solidFill>
              </a:rPr>
              <a:t>Descendientes</a:t>
            </a:r>
            <a:r>
              <a:rPr lang="es-MX" sz="2200" dirty="0">
                <a:solidFill>
                  <a:srgbClr val="00477C"/>
                </a:solidFill>
              </a:rPr>
              <a:t> son los elementos conectados pero más abajo en </a:t>
            </a:r>
            <a:r>
              <a:rPr lang="es-MX" sz="2200" dirty="0" smtClean="0">
                <a:solidFill>
                  <a:srgbClr val="00477C"/>
                </a:solidFill>
              </a:rPr>
              <a:t>la estructura </a:t>
            </a:r>
            <a:r>
              <a:rPr lang="es-MX" sz="2200" dirty="0">
                <a:solidFill>
                  <a:srgbClr val="00477C"/>
                </a:solidFill>
              </a:rPr>
              <a:t>del documento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" y="1561251"/>
            <a:ext cx="7744883" cy="4718702"/>
          </a:xfrm>
          <a:prstGeom prst="rect">
            <a:avLst/>
          </a:prstGeom>
        </p:spPr>
      </p:pic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err="1">
                <a:solidFill>
                  <a:srgbClr val="00477C"/>
                </a:solidFill>
              </a:rPr>
              <a:t>Parent</a:t>
            </a:r>
            <a:r>
              <a:rPr lang="es-MX" sz="2200" dirty="0">
                <a:solidFill>
                  <a:srgbClr val="00477C"/>
                </a:solidFill>
              </a:rPr>
              <a:t> es el elemento conectado y directamente sobre </a:t>
            </a:r>
            <a:r>
              <a:rPr lang="es-MX" sz="2200" dirty="0" smtClean="0">
                <a:solidFill>
                  <a:srgbClr val="00477C"/>
                </a:solidFill>
              </a:rPr>
              <a:t>un elemento </a:t>
            </a:r>
            <a:r>
              <a:rPr lang="es-MX" sz="2200" dirty="0">
                <a:solidFill>
                  <a:srgbClr val="00477C"/>
                </a:solidFill>
              </a:rPr>
              <a:t>en la estructura del documento.</a:t>
            </a:r>
          </a:p>
        </p:txBody>
      </p:sp>
    </p:spTree>
    <p:extLst>
      <p:ext uri="{BB962C8B-B14F-4D97-AF65-F5344CB8AC3E}">
        <p14:creationId xmlns:p14="http://schemas.microsoft.com/office/powerpoint/2010/main" val="31379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43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err="1">
                <a:solidFill>
                  <a:srgbClr val="00477C"/>
                </a:solidFill>
              </a:rPr>
              <a:t>Child</a:t>
            </a:r>
            <a:r>
              <a:rPr lang="es-MX" sz="2200" dirty="0">
                <a:solidFill>
                  <a:srgbClr val="00477C"/>
                </a:solidFill>
              </a:rPr>
              <a:t> es el elemento conectado y directamente debajo de </a:t>
            </a:r>
            <a:r>
              <a:rPr lang="es-MX" sz="2200" dirty="0" smtClean="0">
                <a:solidFill>
                  <a:srgbClr val="00477C"/>
                </a:solidFill>
              </a:rPr>
              <a:t>un elemento </a:t>
            </a:r>
            <a:r>
              <a:rPr lang="es-MX" sz="2200" dirty="0">
                <a:solidFill>
                  <a:srgbClr val="00477C"/>
                </a:solidFill>
              </a:rPr>
              <a:t>en la estructura del documento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7" y="1572881"/>
            <a:ext cx="7730750" cy="47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44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err="1">
                <a:solidFill>
                  <a:srgbClr val="00477C"/>
                </a:solidFill>
              </a:rPr>
              <a:t>Siblings</a:t>
            </a:r>
            <a:r>
              <a:rPr lang="es-MX" sz="2200" dirty="0">
                <a:solidFill>
                  <a:srgbClr val="00477C"/>
                </a:solidFill>
              </a:rPr>
              <a:t> son los elementos que comparten un mismo padre en </a:t>
            </a:r>
            <a:r>
              <a:rPr lang="es-MX" sz="2200" dirty="0" smtClean="0">
                <a:solidFill>
                  <a:srgbClr val="00477C"/>
                </a:solidFill>
              </a:rPr>
              <a:t>la estructura </a:t>
            </a:r>
            <a:r>
              <a:rPr lang="es-MX" sz="2200" dirty="0">
                <a:solidFill>
                  <a:srgbClr val="00477C"/>
                </a:solidFill>
              </a:rPr>
              <a:t>del documento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624809"/>
            <a:ext cx="8246533" cy="45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45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Herencia 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Si definimos un estilo en el </a:t>
            </a:r>
            <a:r>
              <a:rPr lang="es-MX" sz="2200" b="1" dirty="0" err="1">
                <a:solidFill>
                  <a:srgbClr val="00477C"/>
                </a:solidFill>
              </a:rPr>
              <a:t>body</a:t>
            </a:r>
            <a:r>
              <a:rPr lang="es-MX" sz="2200" dirty="0">
                <a:solidFill>
                  <a:srgbClr val="00477C"/>
                </a:solidFill>
              </a:rPr>
              <a:t>, todos los elementos </a:t>
            </a:r>
            <a:r>
              <a:rPr lang="es-MX" sz="2200" dirty="0" smtClean="0">
                <a:solidFill>
                  <a:srgbClr val="00477C"/>
                </a:solidFill>
              </a:rPr>
              <a:t>situados debajo </a:t>
            </a:r>
            <a:r>
              <a:rPr lang="es-MX" sz="2200" dirty="0">
                <a:solidFill>
                  <a:srgbClr val="00477C"/>
                </a:solidFill>
              </a:rPr>
              <a:t>en el árbol del documento, heredan esa propiedad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9" y="1794404"/>
            <a:ext cx="63436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Selectores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El selector aplica a todos los elementos HTML de la página con </a:t>
            </a:r>
            <a:r>
              <a:rPr lang="es-MX" sz="2200" dirty="0" smtClean="0">
                <a:solidFill>
                  <a:srgbClr val="00477C"/>
                </a:solidFill>
              </a:rPr>
              <a:t>esa etiqueta </a:t>
            </a:r>
            <a:r>
              <a:rPr lang="es-MX" sz="2200" dirty="0">
                <a:solidFill>
                  <a:srgbClr val="00477C"/>
                </a:solidFill>
              </a:rPr>
              <a:t>(p</a:t>
            </a:r>
            <a:r>
              <a:rPr lang="es-MX" sz="2200" dirty="0" smtClean="0">
                <a:solidFill>
                  <a:srgbClr val="00477C"/>
                </a:solidFill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3100" dirty="0" smtClean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rgbClr val="00477C"/>
                </a:solidFill>
              </a:rPr>
              <a:t>El </a:t>
            </a:r>
            <a:r>
              <a:rPr lang="es-MX" sz="2200" b="1" dirty="0">
                <a:solidFill>
                  <a:srgbClr val="00477C"/>
                </a:solidFill>
              </a:rPr>
              <a:t>selector múltiple </a:t>
            </a:r>
            <a:r>
              <a:rPr lang="es-MX" sz="2200" dirty="0">
                <a:solidFill>
                  <a:srgbClr val="00477C"/>
                </a:solidFill>
              </a:rPr>
              <a:t>de CSS, incluye varios selectores separados </a:t>
            </a:r>
            <a:r>
              <a:rPr lang="es-MX" sz="2200" dirty="0" smtClean="0">
                <a:solidFill>
                  <a:srgbClr val="00477C"/>
                </a:solidFill>
              </a:rPr>
              <a:t>por coma </a:t>
            </a:r>
            <a:r>
              <a:rPr lang="es-MX" sz="2200" dirty="0">
                <a:solidFill>
                  <a:srgbClr val="00477C"/>
                </a:solidFill>
              </a:rPr>
              <a:t>(,), para aplicar propiedades comunes: </a:t>
            </a:r>
            <a:r>
              <a:rPr lang="es-MX" sz="2200" b="1" dirty="0">
                <a:solidFill>
                  <a:srgbClr val="00477C"/>
                </a:solidFill>
              </a:rPr>
              <a:t>h1, h2, h3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2200" dirty="0" smtClean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MX" sz="3100" dirty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rgbClr val="00477C"/>
                </a:solidFill>
              </a:rPr>
              <a:t>El </a:t>
            </a:r>
            <a:r>
              <a:rPr lang="es-MX" sz="2200" dirty="0">
                <a:solidFill>
                  <a:srgbClr val="00477C"/>
                </a:solidFill>
              </a:rPr>
              <a:t>selector descendente puede incluir etiquetas </a:t>
            </a:r>
            <a:r>
              <a:rPr lang="es-MX" sz="2200" b="1" dirty="0">
                <a:solidFill>
                  <a:srgbClr val="00477C"/>
                </a:solidFill>
              </a:rPr>
              <a:t>separadas solo </a:t>
            </a:r>
            <a:r>
              <a:rPr lang="es-MX" sz="2200" b="1" dirty="0" smtClean="0">
                <a:solidFill>
                  <a:srgbClr val="00477C"/>
                </a:solidFill>
              </a:rPr>
              <a:t>por espacios</a:t>
            </a:r>
            <a:r>
              <a:rPr lang="es-MX" sz="2200" dirty="0">
                <a:solidFill>
                  <a:srgbClr val="00477C"/>
                </a:solidFill>
              </a:rPr>
              <a:t>. Se aplicará solo a elementos que estén dentro de </a:t>
            </a:r>
            <a:r>
              <a:rPr lang="es-MX" sz="2200" dirty="0" smtClean="0">
                <a:solidFill>
                  <a:srgbClr val="00477C"/>
                </a:solidFill>
              </a:rPr>
              <a:t>otros anteriores</a:t>
            </a:r>
            <a:r>
              <a:rPr lang="es-MX" sz="2200" dirty="0">
                <a:solidFill>
                  <a:srgbClr val="00477C"/>
                </a:solidFill>
              </a:rPr>
              <a:t>, ancestros, en el ejemplo, </a:t>
            </a:r>
            <a:r>
              <a:rPr lang="es-MX" sz="2200" b="1" dirty="0">
                <a:solidFill>
                  <a:srgbClr val="008DF7"/>
                </a:solidFill>
              </a:rPr>
              <a:t>.caja </a:t>
            </a:r>
            <a:r>
              <a:rPr lang="es-MX" sz="2200" dirty="0">
                <a:solidFill>
                  <a:srgbClr val="00477C"/>
                </a:solidFill>
              </a:rPr>
              <a:t>deberá ser ancestro </a:t>
            </a:r>
            <a:r>
              <a:rPr lang="es-MX" sz="2200" dirty="0" smtClean="0">
                <a:solidFill>
                  <a:srgbClr val="00477C"/>
                </a:solidFill>
              </a:rPr>
              <a:t>de </a:t>
            </a:r>
            <a:r>
              <a:rPr lang="es-MX" sz="2200" b="1" dirty="0" err="1" smtClean="0">
                <a:solidFill>
                  <a:srgbClr val="00477C"/>
                </a:solidFill>
              </a:rPr>
              <a:t>nav</a:t>
            </a:r>
            <a:r>
              <a:rPr lang="es-MX" sz="2200" dirty="0" smtClean="0">
                <a:solidFill>
                  <a:srgbClr val="00477C"/>
                </a:solidFill>
              </a:rPr>
              <a:t> </a:t>
            </a:r>
            <a:r>
              <a:rPr lang="es-MX" sz="2200" dirty="0">
                <a:solidFill>
                  <a:srgbClr val="00477C"/>
                </a:solidFill>
              </a:rPr>
              <a:t>y </a:t>
            </a:r>
            <a:r>
              <a:rPr lang="es-MX" sz="2200" b="1" dirty="0" err="1">
                <a:solidFill>
                  <a:srgbClr val="00477C"/>
                </a:solidFill>
              </a:rPr>
              <a:t>nav</a:t>
            </a:r>
            <a:r>
              <a:rPr lang="es-MX" sz="2200" dirty="0">
                <a:solidFill>
                  <a:srgbClr val="00477C"/>
                </a:solidFill>
              </a:rPr>
              <a:t> deberá ser ancestro de </a:t>
            </a:r>
            <a:r>
              <a:rPr lang="es-MX" sz="2200" b="1" dirty="0" err="1">
                <a:solidFill>
                  <a:srgbClr val="00477C"/>
                </a:solidFill>
              </a:rPr>
              <a:t>ul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0" y="1404324"/>
            <a:ext cx="1895150" cy="691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50" y="3002291"/>
            <a:ext cx="2025784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50" y="5304477"/>
            <a:ext cx="20320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47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Selectores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Selector </a:t>
            </a:r>
            <a:r>
              <a:rPr lang="es-MX" sz="2200" b="1" dirty="0">
                <a:solidFill>
                  <a:srgbClr val="00477C"/>
                </a:solidFill>
              </a:rPr>
              <a:t>universal *</a:t>
            </a:r>
            <a:r>
              <a:rPr lang="es-MX" sz="2200" dirty="0">
                <a:solidFill>
                  <a:srgbClr val="00477C"/>
                </a:solidFill>
              </a:rPr>
              <a:t> afecta a todos los elementos.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477C"/>
                </a:solidFill>
              </a:rPr>
              <a:t>   </a:t>
            </a:r>
            <a:r>
              <a:rPr lang="es-MX" sz="2200" dirty="0" smtClean="0">
                <a:solidFill>
                  <a:srgbClr val="008DF7"/>
                </a:solidFill>
              </a:rPr>
              <a:t>* </a:t>
            </a:r>
            <a:r>
              <a:rPr lang="es-MX" sz="2200" dirty="0">
                <a:solidFill>
                  <a:srgbClr val="008DF7"/>
                </a:solidFill>
              </a:rPr>
              <a:t>{ </a:t>
            </a:r>
            <a:r>
              <a:rPr lang="es-MX" sz="2200" dirty="0" err="1">
                <a:solidFill>
                  <a:srgbClr val="008DF7"/>
                </a:solidFill>
              </a:rPr>
              <a:t>margin</a:t>
            </a:r>
            <a:r>
              <a:rPr lang="es-MX" sz="2200" dirty="0">
                <a:solidFill>
                  <a:srgbClr val="008DF7"/>
                </a:solidFill>
              </a:rPr>
              <a:t>: 0; </a:t>
            </a:r>
            <a:r>
              <a:rPr lang="es-MX" sz="2200" dirty="0" err="1">
                <a:solidFill>
                  <a:srgbClr val="008DF7"/>
                </a:solidFill>
              </a:rPr>
              <a:t>padding</a:t>
            </a:r>
            <a:r>
              <a:rPr lang="es-MX" sz="2200" dirty="0">
                <a:solidFill>
                  <a:srgbClr val="008DF7"/>
                </a:solidFill>
              </a:rPr>
              <a:t>: 0; </a:t>
            </a:r>
            <a:r>
              <a:rPr lang="es-MX" sz="2200" dirty="0" smtClean="0">
                <a:solidFill>
                  <a:srgbClr val="008DF7"/>
                </a:solidFill>
              </a:rPr>
              <a:t>}</a:t>
            </a:r>
          </a:p>
          <a:p>
            <a:pPr marL="0" indent="0" algn="just">
              <a:buNone/>
            </a:pPr>
            <a:endParaRPr lang="es-MX" sz="2000" dirty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Las </a:t>
            </a:r>
            <a:r>
              <a:rPr lang="es-MX" sz="2200" b="1" dirty="0">
                <a:solidFill>
                  <a:srgbClr val="00477C"/>
                </a:solidFill>
              </a:rPr>
              <a:t>clases</a:t>
            </a:r>
            <a:r>
              <a:rPr lang="es-MX" sz="2200" dirty="0">
                <a:solidFill>
                  <a:srgbClr val="00477C"/>
                </a:solidFill>
              </a:rPr>
              <a:t> se usan para aplicar estilos a un elemento determinado.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477C"/>
                </a:solidFill>
              </a:rPr>
              <a:t>   </a:t>
            </a:r>
            <a:r>
              <a:rPr lang="es-MX" sz="2200" dirty="0" smtClean="0">
                <a:solidFill>
                  <a:srgbClr val="008DF7"/>
                </a:solidFill>
              </a:rPr>
              <a:t>&lt;</a:t>
            </a:r>
            <a:r>
              <a:rPr lang="es-MX" sz="2200" dirty="0">
                <a:solidFill>
                  <a:srgbClr val="008DF7"/>
                </a:solidFill>
              </a:rPr>
              <a:t>p </a:t>
            </a:r>
            <a:r>
              <a:rPr lang="es-MX" sz="2200" dirty="0" err="1">
                <a:solidFill>
                  <a:srgbClr val="008DF7"/>
                </a:solidFill>
              </a:rPr>
              <a:t>class</a:t>
            </a:r>
            <a:r>
              <a:rPr lang="es-MX" sz="2200" dirty="0">
                <a:solidFill>
                  <a:srgbClr val="008DF7"/>
                </a:solidFill>
              </a:rPr>
              <a:t>="rojo"&gt;Párrafo rojo&lt;p&gt;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477C"/>
                </a:solidFill>
              </a:rPr>
              <a:t>   </a:t>
            </a:r>
            <a:r>
              <a:rPr lang="es-MX" sz="2200" dirty="0" smtClean="0">
                <a:solidFill>
                  <a:srgbClr val="008DF7"/>
                </a:solidFill>
              </a:rPr>
              <a:t>.</a:t>
            </a:r>
            <a:r>
              <a:rPr lang="es-MX" sz="2200" dirty="0">
                <a:solidFill>
                  <a:srgbClr val="008DF7"/>
                </a:solidFill>
              </a:rPr>
              <a:t>rojo { color: red; }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rgbClr val="00477C"/>
                </a:solidFill>
              </a:rPr>
              <a:t>También </a:t>
            </a:r>
            <a:r>
              <a:rPr lang="es-MX" sz="2200" dirty="0">
                <a:solidFill>
                  <a:srgbClr val="00477C"/>
                </a:solidFill>
              </a:rPr>
              <a:t>se pueden aplicar estilos a un </a:t>
            </a:r>
            <a:r>
              <a:rPr lang="es-MX" sz="2200" b="1" dirty="0">
                <a:solidFill>
                  <a:srgbClr val="00477C"/>
                </a:solidFill>
              </a:rPr>
              <a:t>id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8DF7"/>
                </a:solidFill>
              </a:rPr>
              <a:t>   &lt;</a:t>
            </a:r>
            <a:r>
              <a:rPr lang="es-MX" sz="2200" dirty="0">
                <a:solidFill>
                  <a:srgbClr val="008DF7"/>
                </a:solidFill>
              </a:rPr>
              <a:t>p id="texto“&gt;Párrafo especial&lt;/p&gt;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8DF7"/>
                </a:solidFill>
              </a:rPr>
              <a:t>   #</a:t>
            </a:r>
            <a:r>
              <a:rPr lang="es-MX" sz="2200" dirty="0">
                <a:solidFill>
                  <a:srgbClr val="008DF7"/>
                </a:solidFill>
              </a:rPr>
              <a:t>texto { color: blue; }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srgbClr val="00477C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rgbClr val="00477C"/>
                </a:solidFill>
              </a:rPr>
              <a:t>La </a:t>
            </a:r>
            <a:r>
              <a:rPr lang="es-MX" sz="2200" dirty="0">
                <a:solidFill>
                  <a:srgbClr val="00477C"/>
                </a:solidFill>
              </a:rPr>
              <a:t>selección de hijos es similar al selector descendente, que </a:t>
            </a:r>
            <a:r>
              <a:rPr lang="es-MX" sz="2200" dirty="0" smtClean="0">
                <a:solidFill>
                  <a:srgbClr val="00477C"/>
                </a:solidFill>
              </a:rPr>
              <a:t>se aplica </a:t>
            </a:r>
            <a:r>
              <a:rPr lang="es-MX" sz="2200" dirty="0">
                <a:solidFill>
                  <a:srgbClr val="00477C"/>
                </a:solidFill>
              </a:rPr>
              <a:t>sólo a los elementos que son hijos directos.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477C"/>
                </a:solidFill>
              </a:rPr>
              <a:t>   </a:t>
            </a:r>
            <a:r>
              <a:rPr lang="es-MX" sz="2200" dirty="0" smtClean="0">
                <a:solidFill>
                  <a:srgbClr val="008DF7"/>
                </a:solidFill>
              </a:rPr>
              <a:t>li </a:t>
            </a:r>
            <a:r>
              <a:rPr lang="es-MX" sz="2200" dirty="0">
                <a:solidFill>
                  <a:srgbClr val="008DF7"/>
                </a:solidFill>
              </a:rPr>
              <a:t>&gt; a { color: red; }</a:t>
            </a:r>
          </a:p>
        </p:txBody>
      </p:sp>
    </p:spTree>
    <p:extLst>
      <p:ext uri="{BB962C8B-B14F-4D97-AF65-F5344CB8AC3E}">
        <p14:creationId xmlns:p14="http://schemas.microsoft.com/office/powerpoint/2010/main" val="42417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Caracteres de uso frecuente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92632"/>
              </p:ext>
            </p:extLst>
          </p:nvPr>
        </p:nvGraphicFramePr>
        <p:xfrm>
          <a:off x="1573484" y="1435624"/>
          <a:ext cx="5997031" cy="437745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75191"/>
                <a:gridCol w="3358800"/>
                <a:gridCol w="1463040"/>
              </a:tblGrid>
              <a:tr h="2906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Resultado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Descripción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dirty="0">
                          <a:effectLst/>
                        </a:rPr>
                        <a:t>Nombre</a:t>
                      </a:r>
                    </a:p>
                  </a:txBody>
                  <a:tcPr marL="46861" marR="46861" marT="46861" marB="4686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í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i minúscula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iacute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err="1" smtClean="0">
                          <a:effectLst/>
                        </a:rPr>
                        <a:t>ó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o minúscula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oacute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ú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u minúscula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uacute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ñ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ñ minúscula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ntilde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smtClean="0">
                          <a:effectLst/>
                        </a:rPr>
                        <a:t>ü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u minúscula con diéresis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uuml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Á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A mayúscula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Aacute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É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E mayúscula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Eacute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Í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I mayúscula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Iacute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 err="1">
                          <a:effectLst/>
                        </a:rPr>
                        <a:t>Ó</a:t>
                      </a:r>
                      <a:endParaRPr lang="es-MX" sz="2000" dirty="0">
                        <a:effectLst/>
                      </a:endParaRP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O mayúscula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Oacute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Ú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U mayúscula con acento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Uacute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Ñ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Ñ mayúscula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Ntilde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  <a:tr h="209002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Ü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>
                          <a:effectLst/>
                        </a:rPr>
                        <a:t>U mayúscula con diéresis</a:t>
                      </a:r>
                    </a:p>
                  </a:txBody>
                  <a:tcPr marL="13389" marR="13389" marT="13389" marB="1338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dirty="0">
                          <a:effectLst/>
                        </a:rPr>
                        <a:t>&amp;</a:t>
                      </a:r>
                      <a:r>
                        <a:rPr lang="es-MX" sz="2000" dirty="0" err="1">
                          <a:effectLst/>
                        </a:rPr>
                        <a:t>Uuml</a:t>
                      </a:r>
                      <a:r>
                        <a:rPr lang="es-MX" sz="2000" dirty="0">
                          <a:effectLst/>
                        </a:rPr>
                        <a:t>;</a:t>
                      </a:r>
                    </a:p>
                  </a:txBody>
                  <a:tcPr marL="13389" marR="13389" marT="13389" marB="133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48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Cuando dos declaraciones afectan a un mismo elemento. </a:t>
            </a:r>
            <a:r>
              <a:rPr lang="es-MX" sz="2200" dirty="0" smtClean="0">
                <a:solidFill>
                  <a:srgbClr val="00477C"/>
                </a:solidFill>
              </a:rPr>
              <a:t>¿Cual de ellas </a:t>
            </a:r>
            <a:r>
              <a:rPr lang="es-MX" sz="2200" dirty="0">
                <a:solidFill>
                  <a:srgbClr val="00477C"/>
                </a:solidFill>
              </a:rPr>
              <a:t>se interpreta en el navegador como más importante?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8" y="1898183"/>
            <a:ext cx="7553927" cy="39861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36401" y="1902018"/>
            <a:ext cx="1585517" cy="1141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es-MX" sz="1100" dirty="0">
                <a:solidFill>
                  <a:srgbClr val="024C96"/>
                </a:solidFill>
              </a:rPr>
              <a:t>A = 0 estilos en línea</a:t>
            </a:r>
          </a:p>
          <a:p>
            <a:r>
              <a:rPr lang="es-MX" sz="1100" dirty="0">
                <a:solidFill>
                  <a:srgbClr val="024C96"/>
                </a:solidFill>
              </a:rPr>
              <a:t>B = 0 ID</a:t>
            </a:r>
          </a:p>
          <a:p>
            <a:r>
              <a:rPr lang="es-MX" sz="1100" dirty="0">
                <a:solidFill>
                  <a:srgbClr val="024C96"/>
                </a:solidFill>
              </a:rPr>
              <a:t>C = 0 clases</a:t>
            </a:r>
          </a:p>
          <a:p>
            <a:r>
              <a:rPr lang="es-MX" sz="1100" dirty="0">
                <a:solidFill>
                  <a:srgbClr val="024C96"/>
                </a:solidFill>
              </a:rPr>
              <a:t>D = 1 elemento</a:t>
            </a:r>
          </a:p>
          <a:p>
            <a:r>
              <a:rPr lang="es-MX" sz="1100" dirty="0">
                <a:solidFill>
                  <a:srgbClr val="024C96"/>
                </a:solidFill>
              </a:rPr>
              <a:t>Puntuación = 0,0,0,1</a:t>
            </a:r>
            <a:endParaRPr lang="es-MX" sz="1100" dirty="0" smtClean="0">
              <a:solidFill>
                <a:srgbClr val="024C96"/>
              </a:solidFill>
            </a:endParaRPr>
          </a:p>
        </p:txBody>
      </p:sp>
      <p:sp>
        <p:nvSpPr>
          <p:cNvPr id="3" name="CuadroTexto 2"/>
          <p:cNvSpPr txBox="1">
            <a:spLocks noChangeAspect="1"/>
          </p:cNvSpPr>
          <p:nvPr/>
        </p:nvSpPr>
        <p:spPr>
          <a:xfrm>
            <a:off x="5836401" y="4306364"/>
            <a:ext cx="3191933" cy="157278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/>
            <a:r>
              <a:rPr lang="es-MX" sz="1100" dirty="0">
                <a:solidFill>
                  <a:srgbClr val="024C96"/>
                </a:solidFill>
              </a:rPr>
              <a:t>Hay que calcular la </a:t>
            </a:r>
            <a:r>
              <a:rPr lang="es-MX" sz="1100" dirty="0" err="1">
                <a:solidFill>
                  <a:srgbClr val="024C96"/>
                </a:solidFill>
              </a:rPr>
              <a:t>tupla</a:t>
            </a:r>
            <a:r>
              <a:rPr lang="es-MX" sz="1100" dirty="0">
                <a:solidFill>
                  <a:srgbClr val="024C96"/>
                </a:solidFill>
              </a:rPr>
              <a:t> (A, B, C, D) ganadora de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todas las reglas CSS que compiten. A </a:t>
            </a:r>
            <a:r>
              <a:rPr lang="es-MX" sz="1100" dirty="0" smtClean="0">
                <a:solidFill>
                  <a:srgbClr val="024C96"/>
                </a:solidFill>
              </a:rPr>
              <a:t>tiene máximo</a:t>
            </a: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peso </a:t>
            </a:r>
            <a:r>
              <a:rPr lang="es-MX" sz="1100" dirty="0">
                <a:solidFill>
                  <a:srgbClr val="024C96"/>
                </a:solidFill>
              </a:rPr>
              <a:t>y D mínimo. Si hay empate en A, se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mira B y así sucesivamente.</a:t>
            </a:r>
          </a:p>
          <a:p>
            <a:pPr algn="just"/>
            <a:endParaRPr lang="es-MX" sz="1100" dirty="0" smtClean="0">
              <a:solidFill>
                <a:srgbClr val="024C96"/>
              </a:solidFill>
            </a:endParaRP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A </a:t>
            </a:r>
            <a:r>
              <a:rPr lang="es-MX" sz="1100" dirty="0">
                <a:solidFill>
                  <a:srgbClr val="024C96"/>
                </a:solidFill>
              </a:rPr>
              <a:t>= estilo en línea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B = número de </a:t>
            </a:r>
            <a:r>
              <a:rPr lang="es-MX" sz="1100" dirty="0" err="1">
                <a:solidFill>
                  <a:srgbClr val="024C96"/>
                </a:solidFill>
              </a:rPr>
              <a:t>IDs</a:t>
            </a:r>
            <a:endParaRPr lang="es-MX" sz="1100" dirty="0">
              <a:solidFill>
                <a:srgbClr val="024C96"/>
              </a:solidFill>
            </a:endParaRP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C = número de clases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D = número de marcas HTML</a:t>
            </a:r>
          </a:p>
        </p:txBody>
      </p:sp>
      <p:cxnSp>
        <p:nvCxnSpPr>
          <p:cNvPr id="12" name="Conector angular 11"/>
          <p:cNvCxnSpPr>
            <a:stCxn id="8" idx="1"/>
          </p:cNvCxnSpPr>
          <p:nvPr/>
        </p:nvCxnSpPr>
        <p:spPr>
          <a:xfrm rot="10800000" flipV="1">
            <a:off x="3175001" y="2472786"/>
            <a:ext cx="2661401" cy="123561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49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Cuando dos declaraciones afectan a un mismo elemento. </a:t>
            </a:r>
            <a:r>
              <a:rPr lang="es-MX" sz="2200" dirty="0" smtClean="0">
                <a:solidFill>
                  <a:srgbClr val="00477C"/>
                </a:solidFill>
              </a:rPr>
              <a:t>¿Cual de ellas </a:t>
            </a:r>
            <a:r>
              <a:rPr lang="es-MX" sz="2200" dirty="0">
                <a:solidFill>
                  <a:srgbClr val="00477C"/>
                </a:solidFill>
              </a:rPr>
              <a:t>se interpreta en el navegador como más importante?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8" y="1898183"/>
            <a:ext cx="7553927" cy="39861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36401" y="1902018"/>
            <a:ext cx="1585517" cy="1141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es-MX" sz="1100" dirty="0">
                <a:solidFill>
                  <a:srgbClr val="024C96"/>
                </a:solidFill>
              </a:rPr>
              <a:t>A = 0 estilos en línea</a:t>
            </a:r>
          </a:p>
          <a:p>
            <a:r>
              <a:rPr lang="es-MX" sz="1100" dirty="0">
                <a:solidFill>
                  <a:srgbClr val="024C96"/>
                </a:solidFill>
              </a:rPr>
              <a:t>B = 0 ID</a:t>
            </a:r>
          </a:p>
          <a:p>
            <a:r>
              <a:rPr lang="es-MX" sz="1100" dirty="0">
                <a:solidFill>
                  <a:srgbClr val="024C96"/>
                </a:solidFill>
              </a:rPr>
              <a:t>C = 0 clases</a:t>
            </a:r>
          </a:p>
          <a:p>
            <a:r>
              <a:rPr lang="es-MX" sz="1100" dirty="0">
                <a:solidFill>
                  <a:srgbClr val="024C96"/>
                </a:solidFill>
              </a:rPr>
              <a:t>D = 2 marcas</a:t>
            </a:r>
          </a:p>
          <a:p>
            <a:r>
              <a:rPr lang="es-MX" sz="1100" dirty="0">
                <a:solidFill>
                  <a:srgbClr val="024C96"/>
                </a:solidFill>
              </a:rPr>
              <a:t>Puntuación = 0,0,0,2</a:t>
            </a:r>
            <a:endParaRPr lang="es-MX" sz="1100" dirty="0" smtClean="0">
              <a:solidFill>
                <a:srgbClr val="024C96"/>
              </a:solidFill>
            </a:endParaRPr>
          </a:p>
        </p:txBody>
      </p:sp>
      <p:sp>
        <p:nvSpPr>
          <p:cNvPr id="3" name="CuadroTexto 2"/>
          <p:cNvSpPr txBox="1">
            <a:spLocks noChangeAspect="1"/>
          </p:cNvSpPr>
          <p:nvPr/>
        </p:nvSpPr>
        <p:spPr>
          <a:xfrm>
            <a:off x="5836401" y="4306364"/>
            <a:ext cx="3191933" cy="157278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/>
            <a:r>
              <a:rPr lang="es-MX" sz="1100" dirty="0">
                <a:solidFill>
                  <a:srgbClr val="024C96"/>
                </a:solidFill>
              </a:rPr>
              <a:t>Hay que calcular la </a:t>
            </a:r>
            <a:r>
              <a:rPr lang="es-MX" sz="1100" dirty="0" err="1">
                <a:solidFill>
                  <a:srgbClr val="024C96"/>
                </a:solidFill>
              </a:rPr>
              <a:t>tupla</a:t>
            </a:r>
            <a:r>
              <a:rPr lang="es-MX" sz="1100" dirty="0">
                <a:solidFill>
                  <a:srgbClr val="024C96"/>
                </a:solidFill>
              </a:rPr>
              <a:t> (A, B, C, D) ganadora de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todas las reglas CSS que compiten. A </a:t>
            </a:r>
            <a:r>
              <a:rPr lang="es-MX" sz="1100" dirty="0" smtClean="0">
                <a:solidFill>
                  <a:srgbClr val="024C96"/>
                </a:solidFill>
              </a:rPr>
              <a:t>tiene máximo</a:t>
            </a: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peso </a:t>
            </a:r>
            <a:r>
              <a:rPr lang="es-MX" sz="1100" dirty="0">
                <a:solidFill>
                  <a:srgbClr val="024C96"/>
                </a:solidFill>
              </a:rPr>
              <a:t>y D mínimo. Si hay empate en A, se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mira B y así sucesivamente.</a:t>
            </a:r>
          </a:p>
          <a:p>
            <a:pPr algn="just"/>
            <a:endParaRPr lang="es-MX" sz="1100" dirty="0" smtClean="0">
              <a:solidFill>
                <a:srgbClr val="024C96"/>
              </a:solidFill>
            </a:endParaRP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A </a:t>
            </a:r>
            <a:r>
              <a:rPr lang="es-MX" sz="1100" dirty="0">
                <a:solidFill>
                  <a:srgbClr val="024C96"/>
                </a:solidFill>
              </a:rPr>
              <a:t>= estilo en línea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B = número de </a:t>
            </a:r>
            <a:r>
              <a:rPr lang="es-MX" sz="1100" dirty="0" err="1">
                <a:solidFill>
                  <a:srgbClr val="024C96"/>
                </a:solidFill>
              </a:rPr>
              <a:t>IDs</a:t>
            </a:r>
            <a:endParaRPr lang="es-MX" sz="1100" dirty="0">
              <a:solidFill>
                <a:srgbClr val="024C96"/>
              </a:solidFill>
            </a:endParaRP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C = número de clases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D = número de marcas HTML</a:t>
            </a:r>
          </a:p>
        </p:txBody>
      </p:sp>
      <p:cxnSp>
        <p:nvCxnSpPr>
          <p:cNvPr id="12" name="Conector angular 11"/>
          <p:cNvCxnSpPr>
            <a:stCxn id="8" idx="1"/>
          </p:cNvCxnSpPr>
          <p:nvPr/>
        </p:nvCxnSpPr>
        <p:spPr>
          <a:xfrm rot="10800000" flipV="1">
            <a:off x="3259667" y="2472785"/>
            <a:ext cx="2576734" cy="10662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Cuando dos declaraciones afectan a un mismo elemento. </a:t>
            </a:r>
            <a:r>
              <a:rPr lang="es-MX" sz="2200" dirty="0" smtClean="0">
                <a:solidFill>
                  <a:srgbClr val="00477C"/>
                </a:solidFill>
              </a:rPr>
              <a:t>¿Cual de ellas </a:t>
            </a:r>
            <a:r>
              <a:rPr lang="es-MX" sz="2200" dirty="0">
                <a:solidFill>
                  <a:srgbClr val="00477C"/>
                </a:solidFill>
              </a:rPr>
              <a:t>se interpreta en el navegador como más importante?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8" y="1898183"/>
            <a:ext cx="7553927" cy="39861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36401" y="1902018"/>
            <a:ext cx="1585517" cy="1141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es-MX" sz="1100" dirty="0">
                <a:solidFill>
                  <a:srgbClr val="024C96"/>
                </a:solidFill>
              </a:rPr>
              <a:t>A = 0 estilos en línea</a:t>
            </a:r>
          </a:p>
          <a:p>
            <a:r>
              <a:rPr lang="es-MX" sz="1100" dirty="0">
                <a:solidFill>
                  <a:srgbClr val="024C96"/>
                </a:solidFill>
              </a:rPr>
              <a:t>B = 1 ID</a:t>
            </a:r>
          </a:p>
          <a:p>
            <a:r>
              <a:rPr lang="es-MX" sz="1100" dirty="0">
                <a:solidFill>
                  <a:srgbClr val="024C96"/>
                </a:solidFill>
              </a:rPr>
              <a:t>C = 1 clase</a:t>
            </a:r>
          </a:p>
          <a:p>
            <a:r>
              <a:rPr lang="es-MX" sz="1100" dirty="0">
                <a:solidFill>
                  <a:srgbClr val="024C96"/>
                </a:solidFill>
              </a:rPr>
              <a:t>D = 1 elemento</a:t>
            </a:r>
          </a:p>
          <a:p>
            <a:r>
              <a:rPr lang="es-MX" sz="1100" dirty="0">
                <a:solidFill>
                  <a:srgbClr val="024C96"/>
                </a:solidFill>
              </a:rPr>
              <a:t>Puntuación = 0,1,1,1</a:t>
            </a:r>
            <a:endParaRPr lang="es-MX" sz="1100" dirty="0" smtClean="0">
              <a:solidFill>
                <a:srgbClr val="024C96"/>
              </a:solidFill>
            </a:endParaRPr>
          </a:p>
        </p:txBody>
      </p:sp>
      <p:sp>
        <p:nvSpPr>
          <p:cNvPr id="3" name="CuadroTexto 2"/>
          <p:cNvSpPr txBox="1">
            <a:spLocks noChangeAspect="1"/>
          </p:cNvSpPr>
          <p:nvPr/>
        </p:nvSpPr>
        <p:spPr>
          <a:xfrm>
            <a:off x="5836401" y="4306364"/>
            <a:ext cx="3191933" cy="157278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/>
            <a:r>
              <a:rPr lang="es-MX" sz="1100" dirty="0">
                <a:solidFill>
                  <a:srgbClr val="024C96"/>
                </a:solidFill>
              </a:rPr>
              <a:t>Hay que calcular la </a:t>
            </a:r>
            <a:r>
              <a:rPr lang="es-MX" sz="1100" dirty="0" err="1">
                <a:solidFill>
                  <a:srgbClr val="024C96"/>
                </a:solidFill>
              </a:rPr>
              <a:t>tupla</a:t>
            </a:r>
            <a:r>
              <a:rPr lang="es-MX" sz="1100" dirty="0">
                <a:solidFill>
                  <a:srgbClr val="024C96"/>
                </a:solidFill>
              </a:rPr>
              <a:t> (A, B, C, D) ganadora de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todas las reglas CSS que compiten. A </a:t>
            </a:r>
            <a:r>
              <a:rPr lang="es-MX" sz="1100" dirty="0" smtClean="0">
                <a:solidFill>
                  <a:srgbClr val="024C96"/>
                </a:solidFill>
              </a:rPr>
              <a:t>tiene máximo</a:t>
            </a: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peso </a:t>
            </a:r>
            <a:r>
              <a:rPr lang="es-MX" sz="1100" dirty="0">
                <a:solidFill>
                  <a:srgbClr val="024C96"/>
                </a:solidFill>
              </a:rPr>
              <a:t>y D mínimo. Si hay empate en A, se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mira B y así sucesivamente.</a:t>
            </a:r>
          </a:p>
          <a:p>
            <a:pPr algn="just"/>
            <a:endParaRPr lang="es-MX" sz="1100" dirty="0" smtClean="0">
              <a:solidFill>
                <a:srgbClr val="024C96"/>
              </a:solidFill>
            </a:endParaRP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A </a:t>
            </a:r>
            <a:r>
              <a:rPr lang="es-MX" sz="1100" dirty="0">
                <a:solidFill>
                  <a:srgbClr val="024C96"/>
                </a:solidFill>
              </a:rPr>
              <a:t>= estilo en línea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B = número de </a:t>
            </a:r>
            <a:r>
              <a:rPr lang="es-MX" sz="1100" dirty="0" err="1">
                <a:solidFill>
                  <a:srgbClr val="024C96"/>
                </a:solidFill>
              </a:rPr>
              <a:t>IDs</a:t>
            </a:r>
            <a:endParaRPr lang="es-MX" sz="1100" dirty="0">
              <a:solidFill>
                <a:srgbClr val="024C96"/>
              </a:solidFill>
            </a:endParaRP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C = número de clases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D = número de marcas HTML</a:t>
            </a:r>
          </a:p>
        </p:txBody>
      </p:sp>
      <p:cxnSp>
        <p:nvCxnSpPr>
          <p:cNvPr id="12" name="Conector angular 11"/>
          <p:cNvCxnSpPr>
            <a:stCxn id="8" idx="1"/>
          </p:cNvCxnSpPr>
          <p:nvPr/>
        </p:nvCxnSpPr>
        <p:spPr>
          <a:xfrm rot="10800000" flipV="1">
            <a:off x="3733801" y="2472786"/>
            <a:ext cx="2102601" cy="90541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Cuando dos declaraciones afectan a un mismo elemento. </a:t>
            </a:r>
            <a:r>
              <a:rPr lang="es-MX" sz="2200" dirty="0" smtClean="0">
                <a:solidFill>
                  <a:srgbClr val="00477C"/>
                </a:solidFill>
              </a:rPr>
              <a:t>¿Cual de ellas </a:t>
            </a:r>
            <a:r>
              <a:rPr lang="es-MX" sz="2200" dirty="0">
                <a:solidFill>
                  <a:srgbClr val="00477C"/>
                </a:solidFill>
              </a:rPr>
              <a:t>se interpreta en el navegador como más importante?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8" y="1898183"/>
            <a:ext cx="7553927" cy="39861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36401" y="1902018"/>
            <a:ext cx="1585517" cy="1141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es-MX" sz="1100" dirty="0">
                <a:solidFill>
                  <a:srgbClr val="024C96"/>
                </a:solidFill>
              </a:rPr>
              <a:t>A = 0 estilos en línea</a:t>
            </a:r>
          </a:p>
          <a:p>
            <a:r>
              <a:rPr lang="es-MX" sz="1100" dirty="0">
                <a:solidFill>
                  <a:srgbClr val="024C96"/>
                </a:solidFill>
              </a:rPr>
              <a:t>B = 1 ID</a:t>
            </a:r>
          </a:p>
          <a:p>
            <a:r>
              <a:rPr lang="es-MX" sz="1100" dirty="0">
                <a:solidFill>
                  <a:srgbClr val="024C96"/>
                </a:solidFill>
              </a:rPr>
              <a:t>C = 0 clases</a:t>
            </a:r>
          </a:p>
          <a:p>
            <a:r>
              <a:rPr lang="es-MX" sz="1100" dirty="0">
                <a:solidFill>
                  <a:srgbClr val="024C96"/>
                </a:solidFill>
              </a:rPr>
              <a:t>D = 2 marcas</a:t>
            </a:r>
          </a:p>
          <a:p>
            <a:r>
              <a:rPr lang="es-MX" sz="1100" dirty="0">
                <a:solidFill>
                  <a:srgbClr val="024C96"/>
                </a:solidFill>
              </a:rPr>
              <a:t>Puntuación = 0,1,0,2</a:t>
            </a:r>
            <a:endParaRPr lang="es-MX" sz="1100" dirty="0" smtClean="0">
              <a:solidFill>
                <a:srgbClr val="024C96"/>
              </a:solidFill>
            </a:endParaRPr>
          </a:p>
        </p:txBody>
      </p:sp>
      <p:sp>
        <p:nvSpPr>
          <p:cNvPr id="3" name="CuadroTexto 2"/>
          <p:cNvSpPr txBox="1">
            <a:spLocks noChangeAspect="1"/>
          </p:cNvSpPr>
          <p:nvPr/>
        </p:nvSpPr>
        <p:spPr>
          <a:xfrm>
            <a:off x="5836401" y="4306364"/>
            <a:ext cx="3191933" cy="157278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/>
            <a:r>
              <a:rPr lang="es-MX" sz="1100" dirty="0">
                <a:solidFill>
                  <a:srgbClr val="024C96"/>
                </a:solidFill>
              </a:rPr>
              <a:t>Hay que calcular la </a:t>
            </a:r>
            <a:r>
              <a:rPr lang="es-MX" sz="1100" dirty="0" err="1">
                <a:solidFill>
                  <a:srgbClr val="024C96"/>
                </a:solidFill>
              </a:rPr>
              <a:t>tupla</a:t>
            </a:r>
            <a:r>
              <a:rPr lang="es-MX" sz="1100" dirty="0">
                <a:solidFill>
                  <a:srgbClr val="024C96"/>
                </a:solidFill>
              </a:rPr>
              <a:t> (A, B, C, D) ganadora de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todas las reglas CSS que compiten. A </a:t>
            </a:r>
            <a:r>
              <a:rPr lang="es-MX" sz="1100" dirty="0" smtClean="0">
                <a:solidFill>
                  <a:srgbClr val="024C96"/>
                </a:solidFill>
              </a:rPr>
              <a:t>tiene máximo</a:t>
            </a: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peso </a:t>
            </a:r>
            <a:r>
              <a:rPr lang="es-MX" sz="1100" dirty="0">
                <a:solidFill>
                  <a:srgbClr val="024C96"/>
                </a:solidFill>
              </a:rPr>
              <a:t>y D mínimo. Si hay empate en A, se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mira B y así sucesivamente.</a:t>
            </a:r>
          </a:p>
          <a:p>
            <a:pPr algn="just"/>
            <a:endParaRPr lang="es-MX" sz="1100" dirty="0" smtClean="0">
              <a:solidFill>
                <a:srgbClr val="024C96"/>
              </a:solidFill>
            </a:endParaRPr>
          </a:p>
          <a:p>
            <a:pPr algn="just"/>
            <a:r>
              <a:rPr lang="es-MX" sz="1100" dirty="0" smtClean="0">
                <a:solidFill>
                  <a:srgbClr val="024C96"/>
                </a:solidFill>
              </a:rPr>
              <a:t>A </a:t>
            </a:r>
            <a:r>
              <a:rPr lang="es-MX" sz="1100" dirty="0">
                <a:solidFill>
                  <a:srgbClr val="024C96"/>
                </a:solidFill>
              </a:rPr>
              <a:t>= estilo en línea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B = número de </a:t>
            </a:r>
            <a:r>
              <a:rPr lang="es-MX" sz="1100" dirty="0" err="1">
                <a:solidFill>
                  <a:srgbClr val="024C96"/>
                </a:solidFill>
              </a:rPr>
              <a:t>IDs</a:t>
            </a:r>
            <a:endParaRPr lang="es-MX" sz="1100" dirty="0">
              <a:solidFill>
                <a:srgbClr val="024C96"/>
              </a:solidFill>
            </a:endParaRP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C = número de clases</a:t>
            </a:r>
          </a:p>
          <a:p>
            <a:pPr algn="just"/>
            <a:r>
              <a:rPr lang="es-MX" sz="1100" dirty="0">
                <a:solidFill>
                  <a:srgbClr val="024C96"/>
                </a:solidFill>
              </a:rPr>
              <a:t>D = número de marcas HTML</a:t>
            </a:r>
          </a:p>
        </p:txBody>
      </p:sp>
      <p:cxnSp>
        <p:nvCxnSpPr>
          <p:cNvPr id="12" name="Conector angular 11"/>
          <p:cNvCxnSpPr>
            <a:stCxn id="8" idx="1"/>
          </p:cNvCxnSpPr>
          <p:nvPr/>
        </p:nvCxnSpPr>
        <p:spPr>
          <a:xfrm rot="10800000" flipV="1">
            <a:off x="3708401" y="2472785"/>
            <a:ext cx="2128001" cy="71914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La ganadora es, #caja .cabecera h1 = 0,1,1,1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" y="1850329"/>
            <a:ext cx="6478588" cy="36736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439403" y="3655729"/>
            <a:ext cx="1585517" cy="11415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es-MX" sz="1100" dirty="0">
                <a:solidFill>
                  <a:srgbClr val="024C96"/>
                </a:solidFill>
              </a:rPr>
              <a:t>A = 0 estilos en línea</a:t>
            </a:r>
          </a:p>
          <a:p>
            <a:r>
              <a:rPr lang="es-MX" sz="1100" dirty="0">
                <a:solidFill>
                  <a:srgbClr val="024C96"/>
                </a:solidFill>
              </a:rPr>
              <a:t>B = 1 ID</a:t>
            </a:r>
          </a:p>
          <a:p>
            <a:r>
              <a:rPr lang="es-MX" sz="1100" dirty="0">
                <a:solidFill>
                  <a:srgbClr val="024C96"/>
                </a:solidFill>
              </a:rPr>
              <a:t>C = 1 clase</a:t>
            </a:r>
          </a:p>
          <a:p>
            <a:r>
              <a:rPr lang="es-MX" sz="1100" dirty="0">
                <a:solidFill>
                  <a:srgbClr val="024C96"/>
                </a:solidFill>
              </a:rPr>
              <a:t>D = 1 elemento</a:t>
            </a:r>
          </a:p>
          <a:p>
            <a:r>
              <a:rPr lang="es-MX" sz="1100" dirty="0">
                <a:solidFill>
                  <a:srgbClr val="024C96"/>
                </a:solidFill>
              </a:rPr>
              <a:t>Puntuación = 0,1,1,1</a:t>
            </a:r>
            <a:endParaRPr lang="es-MX" sz="1100" dirty="0" smtClean="0">
              <a:solidFill>
                <a:srgbClr val="024C96"/>
              </a:solidFill>
            </a:endParaRPr>
          </a:p>
        </p:txBody>
      </p:sp>
      <p:cxnSp>
        <p:nvCxnSpPr>
          <p:cNvPr id="12" name="Conector angular 11"/>
          <p:cNvCxnSpPr>
            <a:stCxn id="8" idx="1"/>
          </p:cNvCxnSpPr>
          <p:nvPr/>
        </p:nvCxnSpPr>
        <p:spPr>
          <a:xfrm rot="10800000">
            <a:off x="3014137" y="3293529"/>
            <a:ext cx="1425267" cy="932969"/>
          </a:xfrm>
          <a:prstGeom prst="bentConnector3">
            <a:avLst>
              <a:gd name="adj1" fmla="val 9989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53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Cuando dos declaraciones tienen el mismo valor: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477C"/>
                </a:solidFill>
              </a:rPr>
              <a:t>   Será </a:t>
            </a:r>
            <a:r>
              <a:rPr lang="es-MX" sz="2200" dirty="0">
                <a:solidFill>
                  <a:srgbClr val="00477C"/>
                </a:solidFill>
              </a:rPr>
              <a:t>la última especificada</a:t>
            </a:r>
            <a:endParaRPr lang="es-MX" sz="22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4" y="1948028"/>
            <a:ext cx="62579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54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Prioridad </a:t>
            </a:r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Reglas adicionales de prioridad de las declaraciones CSS </a:t>
            </a:r>
            <a:r>
              <a:rPr lang="es-MX" sz="2200" dirty="0" smtClean="0">
                <a:solidFill>
                  <a:srgbClr val="00477C"/>
                </a:solidFill>
              </a:rPr>
              <a:t>ordenadas de </a:t>
            </a:r>
            <a:r>
              <a:rPr lang="es-MX" sz="2200" dirty="0">
                <a:solidFill>
                  <a:srgbClr val="00477C"/>
                </a:solidFill>
              </a:rPr>
              <a:t>menor a mayor</a:t>
            </a:r>
            <a:r>
              <a:rPr lang="es-MX" sz="2200" dirty="0" smtClean="0">
                <a:solidFill>
                  <a:srgbClr val="00477C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1300" dirty="0">
              <a:solidFill>
                <a:srgbClr val="00477C"/>
              </a:solidFill>
            </a:endParaRPr>
          </a:p>
          <a:p>
            <a:pPr lvl="1" algn="just"/>
            <a:r>
              <a:rPr lang="es-MX" sz="2000" dirty="0" smtClean="0">
                <a:solidFill>
                  <a:srgbClr val="00477C"/>
                </a:solidFill>
              </a:rPr>
              <a:t>CSS </a:t>
            </a:r>
            <a:r>
              <a:rPr lang="es-MX" sz="2000" b="1" dirty="0">
                <a:solidFill>
                  <a:srgbClr val="00477C"/>
                </a:solidFill>
              </a:rPr>
              <a:t>por defecto del Navegador </a:t>
            </a:r>
            <a:r>
              <a:rPr lang="es-MX" sz="2000" dirty="0">
                <a:solidFill>
                  <a:srgbClr val="00477C"/>
                </a:solidFill>
              </a:rPr>
              <a:t>(navegador)</a:t>
            </a:r>
          </a:p>
          <a:p>
            <a:pPr lvl="1" algn="just"/>
            <a:r>
              <a:rPr lang="es-MX" sz="2000" dirty="0" smtClean="0">
                <a:solidFill>
                  <a:srgbClr val="00477C"/>
                </a:solidFill>
              </a:rPr>
              <a:t>CSS </a:t>
            </a:r>
            <a:r>
              <a:rPr lang="es-MX" sz="2000" dirty="0">
                <a:solidFill>
                  <a:srgbClr val="00477C"/>
                </a:solidFill>
              </a:rPr>
              <a:t>en </a:t>
            </a:r>
            <a:r>
              <a:rPr lang="es-MX" sz="2000" b="1" dirty="0">
                <a:solidFill>
                  <a:srgbClr val="00477C"/>
                </a:solidFill>
              </a:rPr>
              <a:t>preferencias de usuario del navegador </a:t>
            </a:r>
            <a:r>
              <a:rPr lang="es-MX" sz="2000" dirty="0">
                <a:solidFill>
                  <a:srgbClr val="00477C"/>
                </a:solidFill>
              </a:rPr>
              <a:t>(usuario)</a:t>
            </a:r>
          </a:p>
          <a:p>
            <a:pPr lvl="1" algn="just"/>
            <a:r>
              <a:rPr lang="es-MX" sz="2000" dirty="0" smtClean="0">
                <a:solidFill>
                  <a:srgbClr val="00477C"/>
                </a:solidFill>
              </a:rPr>
              <a:t>CSS </a:t>
            </a:r>
            <a:r>
              <a:rPr lang="es-MX" sz="2000" dirty="0">
                <a:solidFill>
                  <a:srgbClr val="00477C"/>
                </a:solidFill>
              </a:rPr>
              <a:t>en </a:t>
            </a:r>
            <a:r>
              <a:rPr lang="es-MX" sz="2000" b="1" dirty="0">
                <a:solidFill>
                  <a:srgbClr val="00477C"/>
                </a:solidFill>
              </a:rPr>
              <a:t>página HTML o script CSS </a:t>
            </a:r>
            <a:r>
              <a:rPr lang="es-MX" sz="2000" dirty="0">
                <a:solidFill>
                  <a:srgbClr val="00477C"/>
                </a:solidFill>
              </a:rPr>
              <a:t>(diseñador)</a:t>
            </a:r>
          </a:p>
          <a:p>
            <a:pPr lvl="1" algn="just"/>
            <a:r>
              <a:rPr lang="es-MX" sz="2000" dirty="0" smtClean="0">
                <a:solidFill>
                  <a:srgbClr val="00477C"/>
                </a:solidFill>
              </a:rPr>
              <a:t>CSS </a:t>
            </a:r>
            <a:r>
              <a:rPr lang="es-MX" sz="2000" dirty="0">
                <a:solidFill>
                  <a:srgbClr val="00477C"/>
                </a:solidFill>
              </a:rPr>
              <a:t>en </a:t>
            </a:r>
            <a:r>
              <a:rPr lang="es-MX" sz="2000" b="1" dirty="0">
                <a:solidFill>
                  <a:srgbClr val="00477C"/>
                </a:solidFill>
              </a:rPr>
              <a:t>página HTML o script CSS </a:t>
            </a:r>
            <a:r>
              <a:rPr lang="es-MX" sz="2000" dirty="0">
                <a:solidFill>
                  <a:srgbClr val="00477C"/>
                </a:solidFill>
              </a:rPr>
              <a:t>con </a:t>
            </a:r>
            <a:r>
              <a:rPr lang="es-MX" sz="2000" dirty="0">
                <a:solidFill>
                  <a:srgbClr val="C00000"/>
                </a:solidFill>
              </a:rPr>
              <a:t>!</a:t>
            </a:r>
            <a:r>
              <a:rPr lang="es-MX" sz="2000" dirty="0" err="1">
                <a:solidFill>
                  <a:srgbClr val="C00000"/>
                </a:solidFill>
              </a:rPr>
              <a:t>important</a:t>
            </a:r>
            <a:r>
              <a:rPr lang="es-MX" sz="2000" dirty="0">
                <a:solidFill>
                  <a:srgbClr val="C00000"/>
                </a:solidFill>
              </a:rPr>
              <a:t> </a:t>
            </a:r>
            <a:r>
              <a:rPr lang="es-MX" sz="2000" dirty="0">
                <a:solidFill>
                  <a:srgbClr val="00477C"/>
                </a:solidFill>
              </a:rPr>
              <a:t>(diseñador), p. e.</a:t>
            </a:r>
          </a:p>
          <a:p>
            <a:pPr marL="342900" lvl="1" indent="0" algn="just">
              <a:buNone/>
            </a:pPr>
            <a:r>
              <a:rPr lang="es-MX" sz="2000" dirty="0" smtClean="0">
                <a:solidFill>
                  <a:srgbClr val="00477C"/>
                </a:solidFill>
              </a:rPr>
              <a:t>         </a:t>
            </a:r>
            <a:r>
              <a:rPr lang="es-MX" sz="2000" dirty="0" err="1" smtClean="0">
                <a:solidFill>
                  <a:srgbClr val="008DF7"/>
                </a:solidFill>
              </a:rPr>
              <a:t>body</a:t>
            </a:r>
            <a:r>
              <a:rPr lang="es-MX" sz="2000" dirty="0" smtClean="0">
                <a:solidFill>
                  <a:srgbClr val="008DF7"/>
                </a:solidFill>
              </a:rPr>
              <a:t> </a:t>
            </a:r>
            <a:r>
              <a:rPr lang="es-MX" sz="2000" dirty="0">
                <a:solidFill>
                  <a:srgbClr val="008DF7"/>
                </a:solidFill>
              </a:rPr>
              <a:t>{</a:t>
            </a:r>
            <a:r>
              <a:rPr lang="es-MX" sz="2000" dirty="0" err="1">
                <a:solidFill>
                  <a:srgbClr val="008DF7"/>
                </a:solidFill>
              </a:rPr>
              <a:t>color:blue</a:t>
            </a:r>
            <a:r>
              <a:rPr lang="es-MX" sz="2000" dirty="0">
                <a:solidFill>
                  <a:srgbClr val="008DF7"/>
                </a:solidFill>
              </a:rPr>
              <a:t> </a:t>
            </a:r>
            <a:r>
              <a:rPr lang="es-MX" sz="2000" dirty="0">
                <a:solidFill>
                  <a:srgbClr val="C00000"/>
                </a:solidFill>
              </a:rPr>
              <a:t>!</a:t>
            </a:r>
            <a:r>
              <a:rPr lang="es-MX" sz="2000" dirty="0" err="1">
                <a:solidFill>
                  <a:srgbClr val="C00000"/>
                </a:solidFill>
              </a:rPr>
              <a:t>important</a:t>
            </a:r>
            <a:r>
              <a:rPr lang="es-MX" sz="2000" dirty="0">
                <a:solidFill>
                  <a:srgbClr val="008DF7"/>
                </a:solidFill>
              </a:rPr>
              <a:t>;}</a:t>
            </a:r>
          </a:p>
          <a:p>
            <a:pPr lvl="1" algn="just"/>
            <a:r>
              <a:rPr lang="es-MX" sz="2000" dirty="0" smtClean="0">
                <a:solidFill>
                  <a:srgbClr val="00477C"/>
                </a:solidFill>
              </a:rPr>
              <a:t>CSS </a:t>
            </a:r>
            <a:r>
              <a:rPr lang="es-MX" sz="2000" dirty="0">
                <a:solidFill>
                  <a:srgbClr val="00477C"/>
                </a:solidFill>
              </a:rPr>
              <a:t>en </a:t>
            </a:r>
            <a:r>
              <a:rPr lang="es-MX" sz="2000" b="1" dirty="0">
                <a:solidFill>
                  <a:srgbClr val="00477C"/>
                </a:solidFill>
              </a:rPr>
              <a:t>preferencias de usuario del navegador </a:t>
            </a:r>
            <a:r>
              <a:rPr lang="es-MX" sz="2000" dirty="0">
                <a:solidFill>
                  <a:srgbClr val="00477C"/>
                </a:solidFill>
              </a:rPr>
              <a:t>con </a:t>
            </a:r>
            <a:r>
              <a:rPr lang="es-MX" sz="2000" dirty="0">
                <a:solidFill>
                  <a:srgbClr val="C00000"/>
                </a:solidFill>
              </a:rPr>
              <a:t>!</a:t>
            </a:r>
            <a:r>
              <a:rPr lang="es-MX" sz="2000" dirty="0" err="1" smtClean="0">
                <a:solidFill>
                  <a:srgbClr val="C00000"/>
                </a:solidFill>
              </a:rPr>
              <a:t>important</a:t>
            </a:r>
            <a:r>
              <a:rPr lang="es-MX" sz="2000" dirty="0" smtClean="0">
                <a:solidFill>
                  <a:srgbClr val="C00000"/>
                </a:solidFill>
              </a:rPr>
              <a:t> </a:t>
            </a:r>
            <a:r>
              <a:rPr lang="es-MX" sz="2000" dirty="0" smtClean="0">
                <a:solidFill>
                  <a:srgbClr val="00477C"/>
                </a:solidFill>
              </a:rPr>
              <a:t>(usuario</a:t>
            </a:r>
            <a:r>
              <a:rPr lang="es-MX" sz="2000" dirty="0">
                <a:solidFill>
                  <a:srgbClr val="00477C"/>
                </a:solidFill>
              </a:rPr>
              <a:t>), p. </a:t>
            </a:r>
            <a:r>
              <a:rPr lang="es-MX" sz="2000" dirty="0" smtClean="0">
                <a:solidFill>
                  <a:srgbClr val="00477C"/>
                </a:solidFill>
              </a:rPr>
              <a:t>e.</a:t>
            </a:r>
          </a:p>
          <a:p>
            <a:pPr marL="342900" lvl="1" indent="0" algn="just">
              <a:buNone/>
            </a:pPr>
            <a:r>
              <a:rPr lang="es-MX" sz="2000" dirty="0">
                <a:solidFill>
                  <a:srgbClr val="00477C"/>
                </a:solidFill>
              </a:rPr>
              <a:t> </a:t>
            </a:r>
            <a:r>
              <a:rPr lang="es-MX" sz="2000" dirty="0" smtClean="0">
                <a:solidFill>
                  <a:srgbClr val="00477C"/>
                </a:solidFill>
              </a:rPr>
              <a:t>        </a:t>
            </a:r>
            <a:r>
              <a:rPr lang="es-MX" sz="2000" dirty="0" err="1" smtClean="0">
                <a:solidFill>
                  <a:srgbClr val="008DF7"/>
                </a:solidFill>
              </a:rPr>
              <a:t>body</a:t>
            </a:r>
            <a:r>
              <a:rPr lang="es-MX" sz="2000" dirty="0" smtClean="0">
                <a:solidFill>
                  <a:srgbClr val="008DF7"/>
                </a:solidFill>
              </a:rPr>
              <a:t> </a:t>
            </a:r>
            <a:r>
              <a:rPr lang="es-MX" sz="2000" dirty="0">
                <a:solidFill>
                  <a:srgbClr val="008DF7"/>
                </a:solidFill>
              </a:rPr>
              <a:t>{</a:t>
            </a:r>
            <a:r>
              <a:rPr lang="es-MX" sz="2000" dirty="0" err="1">
                <a:solidFill>
                  <a:srgbClr val="008DF7"/>
                </a:solidFill>
              </a:rPr>
              <a:t>color:blue</a:t>
            </a:r>
            <a:r>
              <a:rPr lang="es-MX" sz="2000" dirty="0">
                <a:solidFill>
                  <a:srgbClr val="008DF7"/>
                </a:solidFill>
              </a:rPr>
              <a:t> </a:t>
            </a:r>
            <a:r>
              <a:rPr lang="es-MX" sz="2000" dirty="0">
                <a:solidFill>
                  <a:srgbClr val="C00000"/>
                </a:solidFill>
              </a:rPr>
              <a:t>!</a:t>
            </a:r>
            <a:r>
              <a:rPr lang="es-MX" sz="2000" dirty="0" err="1">
                <a:solidFill>
                  <a:srgbClr val="C00000"/>
                </a:solidFill>
              </a:rPr>
              <a:t>important</a:t>
            </a:r>
            <a:r>
              <a:rPr lang="es-MX" sz="2000" dirty="0">
                <a:solidFill>
                  <a:srgbClr val="008DF7"/>
                </a:solidFill>
              </a:rPr>
              <a:t>;}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49" y="4569284"/>
            <a:ext cx="5431501" cy="10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55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rgbClr val="00477C"/>
                </a:solidFill>
              </a:rPr>
              <a:t>CSS</a:t>
            </a:r>
            <a:r>
              <a:rPr lang="es-MX" sz="2200" dirty="0" smtClean="0">
                <a:solidFill>
                  <a:srgbClr val="00477C"/>
                </a:solidFill>
              </a:rPr>
              <a:t> </a:t>
            </a:r>
            <a:r>
              <a:rPr lang="es-MX" sz="2200" dirty="0">
                <a:solidFill>
                  <a:srgbClr val="00477C"/>
                </a:solidFill>
              </a:rPr>
              <a:t>permite añadir </a:t>
            </a:r>
            <a:r>
              <a:rPr lang="es-MX" sz="2200" b="1" dirty="0">
                <a:solidFill>
                  <a:srgbClr val="00477C"/>
                </a:solidFill>
              </a:rPr>
              <a:t>bordes y bordes redondeados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0" y="1356290"/>
            <a:ext cx="6729968" cy="477972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71599" y="2814929"/>
            <a:ext cx="6341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24px; </a:t>
            </a:r>
            <a:r>
              <a:rPr lang="es-MX" sz="1200" dirty="0" err="1">
                <a:solidFill>
                  <a:srgbClr val="00477C"/>
                </a:solidFill>
              </a:rPr>
              <a:t>border</a:t>
            </a:r>
            <a:r>
              <a:rPr lang="es-MX" sz="1200" dirty="0">
                <a:solidFill>
                  <a:srgbClr val="00477C"/>
                </a:solidFill>
              </a:rPr>
              <a:t>-top-</a:t>
            </a:r>
            <a:r>
              <a:rPr lang="es-MX" sz="1200" dirty="0" err="1">
                <a:solidFill>
                  <a:srgbClr val="00477C"/>
                </a:solidFill>
              </a:rPr>
              <a:t>left</a:t>
            </a:r>
            <a:r>
              <a:rPr lang="es-MX" sz="1200" dirty="0">
                <a:solidFill>
                  <a:srgbClr val="00477C"/>
                </a:solidFill>
              </a:rPr>
              <a:t>-</a:t>
            </a:r>
            <a:r>
              <a:rPr lang="es-MX" sz="1200" dirty="0" err="1">
                <a:solidFill>
                  <a:srgbClr val="00477C"/>
                </a:solidFill>
              </a:rPr>
              <a:t>radius</a:t>
            </a:r>
            <a:r>
              <a:rPr lang="es-MX" sz="1200" dirty="0">
                <a:solidFill>
                  <a:srgbClr val="00477C"/>
                </a:solidFill>
              </a:rPr>
              <a:t>: 24px; </a:t>
            </a:r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24px 0; </a:t>
            </a:r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36px 12px;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66" y="4347400"/>
            <a:ext cx="8339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>
                <a:solidFill>
                  <a:srgbClr val="00477C"/>
                </a:solidFill>
              </a:rPr>
              <a:t>border</a:t>
            </a:r>
            <a:r>
              <a:rPr lang="es-MX" sz="1200" dirty="0">
                <a:solidFill>
                  <a:srgbClr val="00477C"/>
                </a:solidFill>
              </a:rPr>
              <a:t>-top-</a:t>
            </a:r>
            <a:r>
              <a:rPr lang="es-MX" sz="1200" dirty="0" err="1">
                <a:solidFill>
                  <a:srgbClr val="00477C"/>
                </a:solidFill>
              </a:rPr>
              <a:t>right</a:t>
            </a:r>
            <a:r>
              <a:rPr lang="es-MX" sz="1200" dirty="0">
                <a:solidFill>
                  <a:srgbClr val="00477C"/>
                </a:solidFill>
              </a:rPr>
              <a:t>-</a:t>
            </a:r>
            <a:r>
              <a:rPr lang="es-MX" sz="1200" dirty="0" err="1">
                <a:solidFill>
                  <a:srgbClr val="00477C"/>
                </a:solidFill>
              </a:rPr>
              <a:t>radius</a:t>
            </a:r>
            <a:r>
              <a:rPr lang="es-MX" sz="1200" dirty="0">
                <a:solidFill>
                  <a:srgbClr val="00477C"/>
                </a:solidFill>
              </a:rPr>
              <a:t>: 50px 30px; </a:t>
            </a:r>
            <a:r>
              <a:rPr lang="es-MX" sz="1200" dirty="0" err="1">
                <a:solidFill>
                  <a:srgbClr val="00477C"/>
                </a:solidFill>
              </a:rPr>
              <a:t>border-bottom-right-radius</a:t>
            </a:r>
            <a:r>
              <a:rPr lang="es-MX" sz="1200" dirty="0">
                <a:solidFill>
                  <a:srgbClr val="00477C"/>
                </a:solidFill>
              </a:rPr>
              <a:t>: 50px 30px; </a:t>
            </a:r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50%; </a:t>
            </a:r>
            <a:r>
              <a:rPr lang="es-MX" sz="1200" dirty="0" smtClean="0">
                <a:solidFill>
                  <a:srgbClr val="00477C"/>
                </a:solidFill>
              </a:rPr>
              <a:t>	</a:t>
            </a:r>
            <a:r>
              <a:rPr lang="es-MX" sz="1200" dirty="0" err="1" smtClean="0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50% 50% 0 0;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10918" y="5448956"/>
            <a:ext cx="8117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0 20px </a:t>
            </a:r>
            <a:r>
              <a:rPr lang="es-MX" sz="1200" dirty="0" err="1">
                <a:solidFill>
                  <a:srgbClr val="00477C"/>
                </a:solidFill>
              </a:rPr>
              <a:t>20px</a:t>
            </a:r>
            <a:r>
              <a:rPr lang="es-MX" sz="1200" dirty="0">
                <a:solidFill>
                  <a:srgbClr val="00477C"/>
                </a:solidFill>
              </a:rPr>
              <a:t> 0; </a:t>
            </a:r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20px 0 0 20px; </a:t>
            </a:r>
            <a:r>
              <a:rPr lang="es-MX" sz="1200" dirty="0" err="1">
                <a:solidFill>
                  <a:srgbClr val="00477C"/>
                </a:solidFill>
              </a:rPr>
              <a:t>border-radius</a:t>
            </a:r>
            <a:r>
              <a:rPr lang="es-MX" sz="1200" dirty="0">
                <a:solidFill>
                  <a:srgbClr val="00477C"/>
                </a:solidFill>
              </a:rPr>
              <a:t>: 0 50% 0 50%; </a:t>
            </a:r>
            <a:r>
              <a:rPr lang="es-MX" sz="1200" dirty="0" err="1">
                <a:solidFill>
                  <a:srgbClr val="00477C"/>
                </a:solidFill>
              </a:rPr>
              <a:t>border</a:t>
            </a:r>
            <a:r>
              <a:rPr lang="es-MX" sz="1200" dirty="0">
                <a:solidFill>
                  <a:srgbClr val="00477C"/>
                </a:solidFill>
              </a:rPr>
              <a:t>-top-</a:t>
            </a:r>
            <a:r>
              <a:rPr lang="es-MX" sz="1200" dirty="0" err="1">
                <a:solidFill>
                  <a:srgbClr val="00477C"/>
                </a:solidFill>
              </a:rPr>
              <a:t>left</a:t>
            </a:r>
            <a:r>
              <a:rPr lang="es-MX" sz="1200" dirty="0">
                <a:solidFill>
                  <a:srgbClr val="00477C"/>
                </a:solidFill>
              </a:rPr>
              <a:t>-</a:t>
            </a:r>
            <a:r>
              <a:rPr lang="es-MX" sz="1200" dirty="0" err="1">
                <a:solidFill>
                  <a:srgbClr val="00477C"/>
                </a:solidFill>
              </a:rPr>
              <a:t>radius</a:t>
            </a:r>
            <a:r>
              <a:rPr lang="es-MX" sz="1200" dirty="0">
                <a:solidFill>
                  <a:srgbClr val="00477C"/>
                </a:solidFill>
              </a:rPr>
              <a:t>: 50% 20</a:t>
            </a:r>
            <a:r>
              <a:rPr lang="es-MX" sz="1200" dirty="0" smtClean="0">
                <a:solidFill>
                  <a:srgbClr val="00477C"/>
                </a:solidFill>
              </a:rPr>
              <a:t>%;</a:t>
            </a:r>
          </a:p>
          <a:p>
            <a:r>
              <a:rPr lang="es-MX" sz="1200" dirty="0" smtClean="0">
                <a:solidFill>
                  <a:srgbClr val="00477C"/>
                </a:solidFill>
              </a:rPr>
              <a:t>						</a:t>
            </a:r>
            <a:r>
              <a:rPr lang="es-MX" sz="1200" dirty="0" err="1" smtClean="0">
                <a:solidFill>
                  <a:srgbClr val="00477C"/>
                </a:solidFill>
              </a:rPr>
              <a:t>border</a:t>
            </a:r>
            <a:r>
              <a:rPr lang="es-MX" sz="1200" dirty="0" smtClean="0">
                <a:solidFill>
                  <a:srgbClr val="00477C"/>
                </a:solidFill>
              </a:rPr>
              <a:t>-top-</a:t>
            </a:r>
            <a:r>
              <a:rPr lang="es-MX" sz="1200" dirty="0" err="1" smtClean="0">
                <a:solidFill>
                  <a:srgbClr val="00477C"/>
                </a:solidFill>
              </a:rPr>
              <a:t>right</a:t>
            </a:r>
            <a:r>
              <a:rPr lang="es-MX" sz="1200" dirty="0" smtClean="0">
                <a:solidFill>
                  <a:srgbClr val="00477C"/>
                </a:solidFill>
              </a:rPr>
              <a:t>-</a:t>
            </a:r>
            <a:r>
              <a:rPr lang="es-MX" sz="1200" dirty="0" err="1" smtClean="0">
                <a:solidFill>
                  <a:srgbClr val="00477C"/>
                </a:solidFill>
              </a:rPr>
              <a:t>radius</a:t>
            </a:r>
            <a:r>
              <a:rPr lang="es-MX" sz="1200" dirty="0">
                <a:solidFill>
                  <a:srgbClr val="00477C"/>
                </a:solidFill>
              </a:rPr>
              <a:t>: 50% 20</a:t>
            </a:r>
            <a:r>
              <a:rPr lang="es-MX" sz="1200" dirty="0" smtClean="0">
                <a:solidFill>
                  <a:srgbClr val="00477C"/>
                </a:solidFill>
              </a:rPr>
              <a:t>%;</a:t>
            </a:r>
          </a:p>
          <a:p>
            <a:r>
              <a:rPr lang="es-MX" sz="1200" dirty="0" smtClean="0">
                <a:solidFill>
                  <a:srgbClr val="00477C"/>
                </a:solidFill>
              </a:rPr>
              <a:t>						</a:t>
            </a:r>
            <a:r>
              <a:rPr lang="es-MX" sz="1200" dirty="0" err="1" smtClean="0">
                <a:solidFill>
                  <a:srgbClr val="00477C"/>
                </a:solidFill>
              </a:rPr>
              <a:t>border-bottom-left-radius</a:t>
            </a:r>
            <a:r>
              <a:rPr lang="es-MX" sz="1200" dirty="0">
                <a:solidFill>
                  <a:srgbClr val="00477C"/>
                </a:solidFill>
              </a:rPr>
              <a:t>: 50% 20</a:t>
            </a:r>
            <a:r>
              <a:rPr lang="es-MX" sz="1200" dirty="0" smtClean="0">
                <a:solidFill>
                  <a:srgbClr val="00477C"/>
                </a:solidFill>
              </a:rPr>
              <a:t>%;</a:t>
            </a:r>
          </a:p>
          <a:p>
            <a:r>
              <a:rPr lang="es-MX" sz="1200" dirty="0" smtClean="0">
                <a:solidFill>
                  <a:srgbClr val="00477C"/>
                </a:solidFill>
              </a:rPr>
              <a:t>						</a:t>
            </a:r>
            <a:r>
              <a:rPr lang="es-MX" sz="1200" dirty="0" err="1" smtClean="0">
                <a:solidFill>
                  <a:srgbClr val="00477C"/>
                </a:solidFill>
              </a:rPr>
              <a:t>border-bottom-right-radius</a:t>
            </a:r>
            <a:r>
              <a:rPr lang="es-MX" sz="1200" dirty="0">
                <a:solidFill>
                  <a:srgbClr val="00477C"/>
                </a:solidFill>
              </a:rPr>
              <a:t>: 50% 20%;</a:t>
            </a:r>
          </a:p>
        </p:txBody>
      </p:sp>
    </p:spTree>
    <p:extLst>
      <p:ext uri="{BB962C8B-B14F-4D97-AF65-F5344CB8AC3E}">
        <p14:creationId xmlns:p14="http://schemas.microsoft.com/office/powerpoint/2010/main" val="3255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56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rgbClr val="00477C"/>
                </a:solidFill>
              </a:rPr>
              <a:t>CSS</a:t>
            </a:r>
            <a:r>
              <a:rPr lang="es-MX" sz="2200" dirty="0" smtClean="0">
                <a:solidFill>
                  <a:srgbClr val="00477C"/>
                </a:solidFill>
              </a:rPr>
              <a:t> </a:t>
            </a:r>
            <a:r>
              <a:rPr lang="es-MX" sz="2200" dirty="0">
                <a:solidFill>
                  <a:srgbClr val="00477C"/>
                </a:solidFill>
              </a:rPr>
              <a:t>permite añadir </a:t>
            </a:r>
            <a:r>
              <a:rPr lang="es-MX" sz="2200" b="1" dirty="0">
                <a:solidFill>
                  <a:srgbClr val="00477C"/>
                </a:solidFill>
              </a:rPr>
              <a:t>bordes y bordes redondeados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0" y="1609545"/>
            <a:ext cx="7879501" cy="37597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96022" y="2637142"/>
            <a:ext cx="8630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477C"/>
                </a:solidFill>
              </a:rPr>
              <a:t>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-5px -5px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-5px -5px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-5px -5px 0 5px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-5px -5px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#888;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07660" y="3898561"/>
            <a:ext cx="8398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477C"/>
                </a:solidFill>
              </a:rPr>
              <a:t>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0 0 5px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0 0 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</a:t>
            </a:r>
            <a:r>
              <a:rPr lang="es-MX" sz="1200" dirty="0" err="1">
                <a:solidFill>
                  <a:srgbClr val="00477C"/>
                </a:solidFill>
              </a:rPr>
              <a:t>inset</a:t>
            </a:r>
            <a:r>
              <a:rPr lang="es-MX" sz="1200" dirty="0">
                <a:solidFill>
                  <a:srgbClr val="00477C"/>
                </a:solidFill>
              </a:rPr>
              <a:t> -5px -5px #888; 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</a:t>
            </a:r>
            <a:r>
              <a:rPr lang="es-MX" sz="1200" dirty="0" err="1">
                <a:solidFill>
                  <a:srgbClr val="00477C"/>
                </a:solidFill>
              </a:rPr>
              <a:t>inset</a:t>
            </a:r>
            <a:r>
              <a:rPr lang="es-MX" sz="1200" dirty="0">
                <a:solidFill>
                  <a:srgbClr val="00477C"/>
                </a:solidFill>
              </a:rPr>
              <a:t> -5px -5px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#888;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1629" y="5267571"/>
            <a:ext cx="8791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477C"/>
                </a:solidFill>
              </a:rPr>
              <a:t>box-</a:t>
            </a:r>
            <a:r>
              <a:rPr lang="es-MX" sz="1200" dirty="0" err="1">
                <a:solidFill>
                  <a:srgbClr val="00477C"/>
                </a:solidFill>
              </a:rPr>
              <a:t>shadow</a:t>
            </a:r>
            <a:r>
              <a:rPr lang="es-MX" sz="1200" dirty="0" smtClean="0">
                <a:solidFill>
                  <a:srgbClr val="00477C"/>
                </a:solidFill>
              </a:rPr>
              <a:t>: 		      box-</a:t>
            </a:r>
            <a:r>
              <a:rPr lang="es-MX" sz="1200" dirty="0" err="1" smtClean="0">
                <a:solidFill>
                  <a:srgbClr val="00477C"/>
                </a:solidFill>
              </a:rPr>
              <a:t>shadow</a:t>
            </a:r>
            <a:r>
              <a:rPr lang="es-MX" sz="1200" dirty="0" smtClean="0">
                <a:solidFill>
                  <a:srgbClr val="00477C"/>
                </a:solidFill>
              </a:rPr>
              <a:t>:	         box-</a:t>
            </a:r>
            <a:r>
              <a:rPr lang="es-MX" sz="1200" dirty="0" err="1" smtClean="0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</a:t>
            </a:r>
            <a:r>
              <a:rPr lang="es-MX" sz="1200" dirty="0" err="1">
                <a:solidFill>
                  <a:srgbClr val="00477C"/>
                </a:solidFill>
              </a:rPr>
              <a:t>inner</a:t>
            </a:r>
            <a:r>
              <a:rPr lang="es-MX" sz="1200" dirty="0">
                <a:solidFill>
                  <a:srgbClr val="00477C"/>
                </a:solidFill>
              </a:rPr>
              <a:t> 0 0 5px #888; </a:t>
            </a:r>
            <a:r>
              <a:rPr lang="es-MX" sz="1200" dirty="0" smtClean="0">
                <a:solidFill>
                  <a:srgbClr val="00477C"/>
                </a:solidFill>
              </a:rPr>
              <a:t>    box-</a:t>
            </a:r>
            <a:r>
              <a:rPr lang="es-MX" sz="1200" dirty="0" err="1" smtClean="0">
                <a:solidFill>
                  <a:srgbClr val="00477C"/>
                </a:solidFill>
              </a:rPr>
              <a:t>shadow</a:t>
            </a:r>
            <a:r>
              <a:rPr lang="es-MX" sz="1200" dirty="0">
                <a:solidFill>
                  <a:srgbClr val="00477C"/>
                </a:solidFill>
              </a:rPr>
              <a:t>: </a:t>
            </a:r>
            <a:r>
              <a:rPr lang="es-MX" sz="1200" dirty="0" err="1">
                <a:solidFill>
                  <a:srgbClr val="00477C"/>
                </a:solidFill>
              </a:rPr>
              <a:t>inset</a:t>
            </a:r>
            <a:r>
              <a:rPr lang="es-MX" sz="1200" dirty="0">
                <a:solidFill>
                  <a:srgbClr val="00477C"/>
                </a:solidFill>
              </a:rPr>
              <a:t> 0 0 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#888;</a:t>
            </a:r>
          </a:p>
          <a:p>
            <a:r>
              <a:rPr lang="sv-SE" sz="1200" dirty="0" smtClean="0">
                <a:solidFill>
                  <a:srgbClr val="00477C"/>
                </a:solidFill>
              </a:rPr>
              <a:t>inset </a:t>
            </a:r>
            <a:r>
              <a:rPr lang="sv-SE" sz="1200" dirty="0">
                <a:solidFill>
                  <a:srgbClr val="00477C"/>
                </a:solidFill>
              </a:rPr>
              <a:t>-5px -5px 0 5px #</a:t>
            </a:r>
            <a:r>
              <a:rPr lang="sv-SE" sz="1200" dirty="0" smtClean="0">
                <a:solidFill>
                  <a:srgbClr val="00477C"/>
                </a:solidFill>
              </a:rPr>
              <a:t>888;           </a:t>
            </a:r>
            <a:r>
              <a:rPr lang="es-MX" sz="1200" dirty="0" err="1" smtClean="0">
                <a:solidFill>
                  <a:srgbClr val="00477C"/>
                </a:solidFill>
              </a:rPr>
              <a:t>inset</a:t>
            </a:r>
            <a:r>
              <a:rPr lang="es-MX" sz="1200" dirty="0" smtClean="0">
                <a:solidFill>
                  <a:srgbClr val="00477C"/>
                </a:solidFill>
              </a:rPr>
              <a:t> </a:t>
            </a:r>
            <a:r>
              <a:rPr lang="es-MX" sz="1200" dirty="0">
                <a:solidFill>
                  <a:srgbClr val="00477C"/>
                </a:solidFill>
              </a:rPr>
              <a:t>-5px -5px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</a:t>
            </a:r>
            <a:r>
              <a:rPr lang="es-MX" sz="1200" dirty="0" err="1">
                <a:solidFill>
                  <a:srgbClr val="00477C"/>
                </a:solidFill>
              </a:rPr>
              <a:t>5px</a:t>
            </a:r>
            <a:r>
              <a:rPr lang="es-MX" sz="1200" dirty="0">
                <a:solidFill>
                  <a:srgbClr val="00477C"/>
                </a:solidFill>
              </a:rPr>
              <a:t> #888</a:t>
            </a:r>
            <a:r>
              <a:rPr lang="es-MX" sz="1200" dirty="0" smtClean="0">
                <a:solidFill>
                  <a:srgbClr val="00477C"/>
                </a:solidFill>
              </a:rPr>
              <a:t>;</a:t>
            </a:r>
            <a:endParaRPr lang="es-MX" sz="1200" dirty="0">
              <a:solidFill>
                <a:srgbClr val="004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Tabla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Las tablas se definen con las etiquetas </a:t>
            </a:r>
            <a:r>
              <a:rPr lang="es-MX" sz="2200" b="1" dirty="0">
                <a:solidFill>
                  <a:srgbClr val="00477C"/>
                </a:solidFill>
              </a:rPr>
              <a:t>&lt;</a:t>
            </a:r>
            <a:r>
              <a:rPr lang="es-MX" sz="2200" b="1" dirty="0" err="1">
                <a:solidFill>
                  <a:srgbClr val="00477C"/>
                </a:solidFill>
              </a:rPr>
              <a:t>table</a:t>
            </a:r>
            <a:r>
              <a:rPr lang="es-MX" sz="2200" b="1" dirty="0">
                <a:solidFill>
                  <a:srgbClr val="00477C"/>
                </a:solidFill>
              </a:rPr>
              <a:t>&gt;</a:t>
            </a:r>
            <a:r>
              <a:rPr lang="es-MX" sz="2200" dirty="0">
                <a:solidFill>
                  <a:srgbClr val="00477C"/>
                </a:solidFill>
              </a:rPr>
              <a:t>, </a:t>
            </a:r>
            <a:r>
              <a:rPr lang="es-MX" sz="2200" b="1" dirty="0">
                <a:solidFill>
                  <a:srgbClr val="00477C"/>
                </a:solidFill>
              </a:rPr>
              <a:t>&lt;</a:t>
            </a:r>
            <a:r>
              <a:rPr lang="es-MX" sz="2200" b="1" dirty="0" err="1">
                <a:solidFill>
                  <a:srgbClr val="00477C"/>
                </a:solidFill>
              </a:rPr>
              <a:t>tr</a:t>
            </a:r>
            <a:r>
              <a:rPr lang="es-MX" sz="2200" b="1" dirty="0">
                <a:solidFill>
                  <a:srgbClr val="00477C"/>
                </a:solidFill>
              </a:rPr>
              <a:t>&gt;</a:t>
            </a:r>
            <a:r>
              <a:rPr lang="es-MX" sz="2200" dirty="0">
                <a:solidFill>
                  <a:srgbClr val="00477C"/>
                </a:solidFill>
              </a:rPr>
              <a:t> para cada fila </a:t>
            </a:r>
            <a:r>
              <a:rPr lang="es-MX" sz="2200" dirty="0" smtClean="0">
                <a:solidFill>
                  <a:srgbClr val="00477C"/>
                </a:solidFill>
              </a:rPr>
              <a:t>y </a:t>
            </a:r>
            <a:r>
              <a:rPr lang="es-MX" sz="2200" b="1" dirty="0" smtClean="0">
                <a:solidFill>
                  <a:srgbClr val="00477C"/>
                </a:solidFill>
              </a:rPr>
              <a:t>&lt;</a:t>
            </a:r>
            <a:r>
              <a:rPr lang="es-MX" sz="2200" b="1" dirty="0" err="1" smtClean="0">
                <a:solidFill>
                  <a:srgbClr val="00477C"/>
                </a:solidFill>
              </a:rPr>
              <a:t>td</a:t>
            </a:r>
            <a:r>
              <a:rPr lang="es-MX" sz="2200" b="1" dirty="0">
                <a:solidFill>
                  <a:srgbClr val="00477C"/>
                </a:solidFill>
              </a:rPr>
              <a:t>&gt; </a:t>
            </a:r>
            <a:r>
              <a:rPr lang="es-MX" sz="2200" dirty="0">
                <a:solidFill>
                  <a:srgbClr val="00477C"/>
                </a:solidFill>
              </a:rPr>
              <a:t>para cada columna </a:t>
            </a:r>
            <a:r>
              <a:rPr lang="es-MX" sz="2200" b="1" dirty="0">
                <a:solidFill>
                  <a:srgbClr val="00477C"/>
                </a:solidFill>
              </a:rPr>
              <a:t>&lt;</a:t>
            </a:r>
            <a:r>
              <a:rPr lang="es-MX" sz="2200" b="1" dirty="0" err="1">
                <a:solidFill>
                  <a:srgbClr val="00477C"/>
                </a:solidFill>
              </a:rPr>
              <a:t>th</a:t>
            </a:r>
            <a:r>
              <a:rPr lang="es-MX" sz="2200" b="1" dirty="0">
                <a:solidFill>
                  <a:srgbClr val="00477C"/>
                </a:solidFill>
              </a:rPr>
              <a:t>&gt;</a:t>
            </a:r>
            <a:r>
              <a:rPr lang="es-MX" sz="2200" dirty="0">
                <a:solidFill>
                  <a:srgbClr val="00477C"/>
                </a:solidFill>
              </a:rPr>
              <a:t> indica que una celda es la cabecera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8DF7"/>
                </a:solidFill>
              </a:rPr>
              <a:t>   </a:t>
            </a:r>
            <a:endParaRPr lang="es-MX" sz="2000" dirty="0">
              <a:solidFill>
                <a:srgbClr val="008DF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3" y="1666460"/>
            <a:ext cx="5929313" cy="46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Tabla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922868"/>
            <a:ext cx="6909228" cy="53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33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Lo más aconsejable para mantener la separación entre contenido </a:t>
            </a:r>
            <a:r>
              <a:rPr lang="es-MX" sz="2200" dirty="0" smtClean="0">
                <a:solidFill>
                  <a:srgbClr val="00477C"/>
                </a:solidFill>
              </a:rPr>
              <a:t>y presentación</a:t>
            </a:r>
            <a:r>
              <a:rPr lang="es-MX" sz="2200" dirty="0">
                <a:solidFill>
                  <a:srgbClr val="00477C"/>
                </a:solidFill>
              </a:rPr>
              <a:t>, en una hoja de estilo CSS separada del HTML, que </a:t>
            </a:r>
            <a:r>
              <a:rPr lang="es-MX" sz="2200" dirty="0" smtClean="0">
                <a:solidFill>
                  <a:srgbClr val="00477C"/>
                </a:solidFill>
              </a:rPr>
              <a:t>se importa </a:t>
            </a:r>
            <a:r>
              <a:rPr lang="es-MX" sz="2200" dirty="0">
                <a:solidFill>
                  <a:srgbClr val="00477C"/>
                </a:solidFill>
              </a:rPr>
              <a:t>con un elemento </a:t>
            </a:r>
            <a:r>
              <a:rPr lang="es-MX" sz="2200" b="1" dirty="0">
                <a:solidFill>
                  <a:srgbClr val="00477C"/>
                </a:solidFill>
              </a:rPr>
              <a:t>&lt;link&gt; </a:t>
            </a:r>
            <a:r>
              <a:rPr lang="es-MX" sz="2200" dirty="0">
                <a:solidFill>
                  <a:srgbClr val="00477C"/>
                </a:solidFill>
              </a:rPr>
              <a:t>en la cabecera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3" b="60933"/>
          <a:stretch/>
        </p:blipFill>
        <p:spPr>
          <a:xfrm>
            <a:off x="93134" y="2559996"/>
            <a:ext cx="6003395" cy="1827282"/>
          </a:xfrm>
          <a:prstGeom prst="rect">
            <a:avLst/>
          </a:prstGeom>
          <a:ln>
            <a:solidFill>
              <a:srgbClr val="024C96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7" y="1680712"/>
            <a:ext cx="2746067" cy="4599241"/>
          </a:xfrm>
          <a:prstGeom prst="rect">
            <a:avLst/>
          </a:prstGeom>
          <a:ln>
            <a:solidFill>
              <a:srgbClr val="00477C"/>
            </a:solidFill>
          </a:ln>
        </p:spPr>
      </p:pic>
    </p:spTree>
    <p:extLst>
      <p:ext uri="{BB962C8B-B14F-4D97-AF65-F5344CB8AC3E}">
        <p14:creationId xmlns:p14="http://schemas.microsoft.com/office/powerpoint/2010/main" val="697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34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rgbClr val="00477C"/>
                </a:solidFill>
              </a:rPr>
              <a:t>CSS Permite adaptar </a:t>
            </a:r>
            <a:r>
              <a:rPr lang="es-MX" sz="2200" dirty="0" smtClean="0">
                <a:solidFill>
                  <a:srgbClr val="00477C"/>
                </a:solidFill>
              </a:rPr>
              <a:t>la presentación </a:t>
            </a:r>
            <a:r>
              <a:rPr lang="es-MX" sz="2200" dirty="0">
                <a:solidFill>
                  <a:srgbClr val="00477C"/>
                </a:solidFill>
              </a:rPr>
              <a:t>a </a:t>
            </a:r>
            <a:r>
              <a:rPr lang="es-MX" sz="2200" dirty="0" err="1">
                <a:solidFill>
                  <a:srgbClr val="00477C"/>
                </a:solidFill>
              </a:rPr>
              <a:t>PCs</a:t>
            </a:r>
            <a:r>
              <a:rPr lang="es-MX" sz="2200" dirty="0">
                <a:solidFill>
                  <a:srgbClr val="00477C"/>
                </a:solidFill>
              </a:rPr>
              <a:t>, </a:t>
            </a:r>
            <a:r>
              <a:rPr lang="es-MX" sz="2200" dirty="0" smtClean="0">
                <a:solidFill>
                  <a:srgbClr val="00477C"/>
                </a:solidFill>
              </a:rPr>
              <a:t>móviles, tabletas </a:t>
            </a:r>
            <a:r>
              <a:rPr lang="es-MX" sz="2200" dirty="0">
                <a:solidFill>
                  <a:srgbClr val="00477C"/>
                </a:solidFill>
              </a:rPr>
              <a:t>o impresoras con </a:t>
            </a:r>
            <a:r>
              <a:rPr lang="es-MX" sz="2200" dirty="0" smtClean="0">
                <a:solidFill>
                  <a:srgbClr val="00477C"/>
                </a:solidFill>
              </a:rPr>
              <a:t>el atributo </a:t>
            </a:r>
            <a:r>
              <a:rPr lang="es-MX" sz="2200" i="1" dirty="0">
                <a:solidFill>
                  <a:srgbClr val="00477C"/>
                </a:solidFill>
              </a:rPr>
              <a:t>media</a:t>
            </a:r>
            <a:r>
              <a:rPr lang="es-MX" sz="2200" dirty="0">
                <a:solidFill>
                  <a:srgbClr val="00477C"/>
                </a:solidFill>
              </a:rPr>
              <a:t> que activará </a:t>
            </a:r>
            <a:r>
              <a:rPr lang="es-MX" sz="2200" dirty="0" smtClean="0">
                <a:solidFill>
                  <a:srgbClr val="00477C"/>
                </a:solidFill>
              </a:rPr>
              <a:t>el estilo </a:t>
            </a:r>
            <a:r>
              <a:rPr lang="es-MX" sz="2200" dirty="0">
                <a:solidFill>
                  <a:srgbClr val="00477C"/>
                </a:solidFill>
              </a:rPr>
              <a:t>específico de </a:t>
            </a:r>
            <a:r>
              <a:rPr lang="es-MX" sz="2200" dirty="0" smtClean="0">
                <a:solidFill>
                  <a:srgbClr val="00477C"/>
                </a:solidFill>
              </a:rPr>
              <a:t>cada dispositivo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rgbClr val="00477C"/>
                </a:solidFill>
              </a:rPr>
              <a:t>   </a:t>
            </a:r>
            <a:r>
              <a:rPr lang="es-MX" sz="1800" dirty="0" smtClean="0">
                <a:solidFill>
                  <a:srgbClr val="008DF7"/>
                </a:solidFill>
              </a:rPr>
              <a:t>&lt;</a:t>
            </a:r>
            <a:r>
              <a:rPr lang="es-MX" sz="1800" dirty="0">
                <a:solidFill>
                  <a:srgbClr val="008DF7"/>
                </a:solidFill>
              </a:rPr>
              <a:t>link </a:t>
            </a:r>
            <a:r>
              <a:rPr lang="es-MX" sz="1800" dirty="0" err="1">
                <a:solidFill>
                  <a:srgbClr val="008DF7"/>
                </a:solidFill>
              </a:rPr>
              <a:t>rel</a:t>
            </a:r>
            <a:r>
              <a:rPr lang="es-MX" sz="1800" dirty="0">
                <a:solidFill>
                  <a:srgbClr val="008DF7"/>
                </a:solidFill>
              </a:rPr>
              <a:t>="</a:t>
            </a:r>
            <a:r>
              <a:rPr lang="es-MX" sz="1800" dirty="0" err="1" smtClean="0">
                <a:solidFill>
                  <a:srgbClr val="008DF7"/>
                </a:solidFill>
              </a:rPr>
              <a:t>stylesheet</a:t>
            </a:r>
            <a:r>
              <a:rPr lang="es-MX" sz="1800" dirty="0" smtClean="0">
                <a:solidFill>
                  <a:srgbClr val="008DF7"/>
                </a:solidFill>
              </a:rPr>
              <a:t>“ </a:t>
            </a:r>
            <a:r>
              <a:rPr lang="es-MX" sz="1800" dirty="0" err="1" smtClean="0">
                <a:solidFill>
                  <a:srgbClr val="008DF7"/>
                </a:solidFill>
              </a:rPr>
              <a:t>type</a:t>
            </a:r>
            <a:r>
              <a:rPr lang="es-MX" sz="1800" dirty="0">
                <a:solidFill>
                  <a:srgbClr val="008DF7"/>
                </a:solidFill>
              </a:rPr>
              <a:t>="</a:t>
            </a:r>
            <a:r>
              <a:rPr lang="es-MX" sz="1800" dirty="0" err="1">
                <a:solidFill>
                  <a:srgbClr val="008DF7"/>
                </a:solidFill>
              </a:rPr>
              <a:t>text</a:t>
            </a:r>
            <a:r>
              <a:rPr lang="es-MX" sz="1800" dirty="0">
                <a:solidFill>
                  <a:srgbClr val="008DF7"/>
                </a:solidFill>
              </a:rPr>
              <a:t>/</a:t>
            </a:r>
            <a:r>
              <a:rPr lang="es-MX" sz="1800" dirty="0" err="1">
                <a:solidFill>
                  <a:srgbClr val="008DF7"/>
                </a:solidFill>
              </a:rPr>
              <a:t>css</a:t>
            </a:r>
            <a:r>
              <a:rPr lang="es-MX" sz="1800" dirty="0">
                <a:solidFill>
                  <a:srgbClr val="008DF7"/>
                </a:solidFill>
              </a:rPr>
              <a:t>" </a:t>
            </a:r>
            <a:endParaRPr lang="es-MX" sz="1800" dirty="0" smtClean="0">
              <a:solidFill>
                <a:srgbClr val="008DF7"/>
              </a:solidFill>
            </a:endParaRPr>
          </a:p>
          <a:p>
            <a:pPr marL="0" indent="0" algn="just">
              <a:buNone/>
            </a:pPr>
            <a:r>
              <a:rPr lang="es-MX" sz="1800" b="1" dirty="0">
                <a:solidFill>
                  <a:srgbClr val="008DF7"/>
                </a:solidFill>
              </a:rPr>
              <a:t> </a:t>
            </a:r>
            <a:r>
              <a:rPr lang="es-MX" sz="1800" b="1" dirty="0" smtClean="0">
                <a:solidFill>
                  <a:srgbClr val="008DF7"/>
                </a:solidFill>
              </a:rPr>
              <a:t>  </a:t>
            </a:r>
            <a:r>
              <a:rPr lang="es-MX" sz="1800" b="1" dirty="0" smtClean="0">
                <a:solidFill>
                  <a:schemeClr val="accent1">
                    <a:lumMod val="50000"/>
                  </a:schemeClr>
                </a:solidFill>
              </a:rPr>
              <a:t>media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</a:rPr>
              <a:t>="</a:t>
            </a:r>
            <a:r>
              <a:rPr lang="es-MX" sz="1800" b="1" dirty="0" err="1" smtClean="0">
                <a:solidFill>
                  <a:schemeClr val="accent1">
                    <a:lumMod val="50000"/>
                  </a:schemeClr>
                </a:solidFill>
              </a:rPr>
              <a:t>screen</a:t>
            </a:r>
            <a:r>
              <a:rPr lang="es-MX" sz="1800" b="1" dirty="0" smtClean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es-MX" sz="1800" dirty="0" err="1" smtClean="0">
                <a:solidFill>
                  <a:srgbClr val="008DF7"/>
                </a:solidFill>
              </a:rPr>
              <a:t>href</a:t>
            </a:r>
            <a:r>
              <a:rPr lang="es-MX" sz="1800" dirty="0">
                <a:solidFill>
                  <a:srgbClr val="008DF7"/>
                </a:solidFill>
              </a:rPr>
              <a:t>="sans-serif.css</a:t>
            </a:r>
            <a:r>
              <a:rPr lang="es-MX" sz="1800" dirty="0" smtClean="0">
                <a:solidFill>
                  <a:srgbClr val="008DF7"/>
                </a:solidFill>
              </a:rPr>
              <a:t>"&gt;</a:t>
            </a:r>
          </a:p>
          <a:p>
            <a:pPr marL="0" indent="0" algn="just">
              <a:buNone/>
            </a:pPr>
            <a:r>
              <a:rPr lang="es-MX" sz="1800" dirty="0" smtClean="0">
                <a:solidFill>
                  <a:srgbClr val="00477C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477C"/>
                </a:solidFill>
              </a:rPr>
              <a:t> </a:t>
            </a:r>
            <a:r>
              <a:rPr lang="es-MX" sz="1800" dirty="0" smtClean="0">
                <a:solidFill>
                  <a:srgbClr val="00477C"/>
                </a:solidFill>
              </a:rPr>
              <a:t>  </a:t>
            </a:r>
            <a:r>
              <a:rPr lang="es-MX" sz="1800" dirty="0" smtClean="0">
                <a:solidFill>
                  <a:srgbClr val="008DF7"/>
                </a:solidFill>
              </a:rPr>
              <a:t>&lt;</a:t>
            </a:r>
            <a:r>
              <a:rPr lang="es-MX" sz="1800" dirty="0">
                <a:solidFill>
                  <a:srgbClr val="008DF7"/>
                </a:solidFill>
              </a:rPr>
              <a:t>link </a:t>
            </a:r>
            <a:r>
              <a:rPr lang="es-MX" sz="1800" dirty="0" err="1">
                <a:solidFill>
                  <a:srgbClr val="008DF7"/>
                </a:solidFill>
              </a:rPr>
              <a:t>href</a:t>
            </a:r>
            <a:r>
              <a:rPr lang="es-MX" sz="1800" dirty="0">
                <a:solidFill>
                  <a:srgbClr val="008DF7"/>
                </a:solidFill>
              </a:rPr>
              <a:t>=“</a:t>
            </a:r>
            <a:r>
              <a:rPr lang="es-MX" sz="1800" dirty="0" smtClean="0">
                <a:solidFill>
                  <a:srgbClr val="008DF7"/>
                </a:solidFill>
              </a:rPr>
              <a:t>estilo.css“ </a:t>
            </a:r>
            <a:r>
              <a:rPr lang="es-MX" sz="1800" dirty="0" err="1" smtClean="0">
                <a:solidFill>
                  <a:srgbClr val="008DF7"/>
                </a:solidFill>
              </a:rPr>
              <a:t>rel</a:t>
            </a:r>
            <a:r>
              <a:rPr lang="es-MX" sz="1800" dirty="0">
                <a:solidFill>
                  <a:srgbClr val="008DF7"/>
                </a:solidFill>
              </a:rPr>
              <a:t>="</a:t>
            </a:r>
            <a:r>
              <a:rPr lang="es-MX" sz="1800" dirty="0" err="1">
                <a:solidFill>
                  <a:srgbClr val="008DF7"/>
                </a:solidFill>
              </a:rPr>
              <a:t>stylesheet</a:t>
            </a:r>
            <a:r>
              <a:rPr lang="es-MX" sz="1800" dirty="0">
                <a:solidFill>
                  <a:srgbClr val="008DF7"/>
                </a:solidFill>
              </a:rPr>
              <a:t>" </a:t>
            </a:r>
            <a:r>
              <a:rPr lang="es-MX" sz="1800" dirty="0" err="1">
                <a:solidFill>
                  <a:srgbClr val="008DF7"/>
                </a:solidFill>
              </a:rPr>
              <a:t>type</a:t>
            </a:r>
            <a:r>
              <a:rPr lang="es-MX" sz="1800" dirty="0">
                <a:solidFill>
                  <a:srgbClr val="008DF7"/>
                </a:solidFill>
              </a:rPr>
              <a:t>="</a:t>
            </a:r>
            <a:r>
              <a:rPr lang="es-MX" sz="1800" dirty="0" err="1" smtClean="0">
                <a:solidFill>
                  <a:srgbClr val="008DF7"/>
                </a:solidFill>
              </a:rPr>
              <a:t>text</a:t>
            </a:r>
            <a:r>
              <a:rPr lang="es-MX" sz="1800" dirty="0" smtClean="0">
                <a:solidFill>
                  <a:srgbClr val="008DF7"/>
                </a:solidFill>
              </a:rPr>
              <a:t>/</a:t>
            </a:r>
            <a:r>
              <a:rPr lang="es-MX" sz="1800" dirty="0" err="1" smtClean="0">
                <a:solidFill>
                  <a:srgbClr val="008DF7"/>
                </a:solidFill>
              </a:rPr>
              <a:t>css</a:t>
            </a:r>
            <a:r>
              <a:rPr lang="es-MX" sz="1800" dirty="0" smtClean="0">
                <a:solidFill>
                  <a:srgbClr val="008DF7"/>
                </a:solidFill>
              </a:rPr>
              <a:t>“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8DF7"/>
                </a:solidFill>
              </a:rPr>
              <a:t> </a:t>
            </a:r>
            <a:r>
              <a:rPr lang="es-MX" sz="1800" dirty="0" smtClean="0">
                <a:solidFill>
                  <a:srgbClr val="008DF7"/>
                </a:solidFill>
              </a:rPr>
              <a:t>  </a:t>
            </a:r>
            <a:r>
              <a:rPr lang="es-MX" sz="1800" b="1" dirty="0" smtClean="0">
                <a:solidFill>
                  <a:schemeClr val="accent1">
                    <a:lumMod val="50000"/>
                  </a:schemeClr>
                </a:solidFill>
              </a:rPr>
              <a:t>media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</a:rPr>
              <a:t>="(min-width:380px</a:t>
            </a:r>
            <a:r>
              <a:rPr lang="es-MX" sz="1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s-MX" sz="1800" dirty="0">
                <a:solidFill>
                  <a:srgbClr val="008DF7"/>
                </a:solidFill>
              </a:rPr>
              <a:t>"&gt;</a:t>
            </a:r>
            <a:r>
              <a:rPr lang="es-MX" sz="1800" dirty="0" smtClean="0">
                <a:solidFill>
                  <a:srgbClr val="008DF7"/>
                </a:solidFill>
              </a:rPr>
              <a:t>   </a:t>
            </a:r>
            <a:endParaRPr lang="es-MX" sz="1800" dirty="0">
              <a:solidFill>
                <a:srgbClr val="008DF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53" y="1631953"/>
            <a:ext cx="3254916" cy="4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35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div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477C"/>
                </a:solidFill>
              </a:rPr>
              <a:t>Padding</a:t>
            </a:r>
            <a:r>
              <a:rPr lang="es-MX" sz="2200" dirty="0">
                <a:solidFill>
                  <a:srgbClr val="00477C"/>
                </a:solidFill>
              </a:rPr>
              <a:t>, </a:t>
            </a:r>
            <a:r>
              <a:rPr lang="es-MX" sz="2200" dirty="0" err="1">
                <a:solidFill>
                  <a:srgbClr val="00477C"/>
                </a:solidFill>
              </a:rPr>
              <a:t>margin</a:t>
            </a:r>
            <a:r>
              <a:rPr lang="es-MX" sz="2200" dirty="0">
                <a:solidFill>
                  <a:srgbClr val="00477C"/>
                </a:solidFill>
              </a:rPr>
              <a:t> y </a:t>
            </a:r>
            <a:r>
              <a:rPr lang="es-MX" sz="2200" dirty="0" err="1">
                <a:solidFill>
                  <a:srgbClr val="00477C"/>
                </a:solidFill>
              </a:rPr>
              <a:t>border</a:t>
            </a:r>
            <a:r>
              <a:rPr lang="es-MX" sz="2200" dirty="0" smtClean="0">
                <a:solidFill>
                  <a:srgbClr val="00477C"/>
                </a:solidFill>
              </a:rPr>
              <a:t>.</a:t>
            </a:r>
            <a:endParaRPr lang="es-MX" sz="2200" dirty="0">
              <a:solidFill>
                <a:srgbClr val="00477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1415211"/>
            <a:ext cx="7941733" cy="4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err="1">
                <a:solidFill>
                  <a:srgbClr val="00477C"/>
                </a:solidFill>
              </a:rPr>
              <a:t>Background</a:t>
            </a:r>
            <a:r>
              <a:rPr lang="es-MX" sz="2200" dirty="0">
                <a:solidFill>
                  <a:srgbClr val="00477C"/>
                </a:solidFill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1782128"/>
            <a:ext cx="5923442" cy="35816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3" y="970282"/>
            <a:ext cx="367451" cy="3674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5" y="1725374"/>
            <a:ext cx="731795" cy="731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3" y="2849822"/>
            <a:ext cx="1564183" cy="7231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3" y="3957481"/>
            <a:ext cx="369250" cy="7231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3" y="5065140"/>
            <a:ext cx="941629" cy="72963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556508" y="1134533"/>
            <a:ext cx="1528234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>
                <a:solidFill>
                  <a:srgbClr val="00477C"/>
                </a:solidFill>
              </a:rPr>
              <a:t>back_mantel.png</a:t>
            </a:r>
            <a:endParaRPr lang="es-MX" sz="1500" dirty="0" smtClean="0">
              <a:solidFill>
                <a:srgbClr val="00477C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85815" y="2206691"/>
            <a:ext cx="783587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>
                <a:solidFill>
                  <a:srgbClr val="00477C"/>
                </a:solidFill>
              </a:rPr>
              <a:t>dh.png</a:t>
            </a:r>
            <a:endParaRPr lang="es-MX" sz="1500" dirty="0" smtClean="0">
              <a:solidFill>
                <a:srgbClr val="00477C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157210" y="3343876"/>
            <a:ext cx="978319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 smtClean="0">
                <a:solidFill>
                  <a:srgbClr val="00477C"/>
                </a:solidFill>
              </a:rPr>
              <a:t>dh_2.png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149177" y="4445233"/>
            <a:ext cx="935565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 smtClean="0">
                <a:solidFill>
                  <a:srgbClr val="00477C"/>
                </a:solidFill>
              </a:rPr>
              <a:t>dh_3.png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371207" y="5591579"/>
            <a:ext cx="812802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 smtClean="0">
                <a:solidFill>
                  <a:srgbClr val="00477C"/>
                </a:solidFill>
              </a:rPr>
              <a:t>ac.png</a:t>
            </a:r>
          </a:p>
        </p:txBody>
      </p:sp>
    </p:spTree>
    <p:extLst>
      <p:ext uri="{BB962C8B-B14F-4D97-AF65-F5344CB8AC3E}">
        <p14:creationId xmlns:p14="http://schemas.microsoft.com/office/powerpoint/2010/main" val="10023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89000"/>
            <a:ext cx="2057400" cy="273844"/>
          </a:xfrm>
        </p:spPr>
        <p:txBody>
          <a:bodyPr/>
          <a:lstStyle/>
          <a:p>
            <a:fld id="{F2E24064-1A18-41C8-975B-9CF9FC1A77B5}" type="slidenum">
              <a:rPr lang="pt-BR" b="1" smtClean="0">
                <a:solidFill>
                  <a:schemeClr val="bg1"/>
                </a:solidFill>
              </a:rPr>
              <a:t>37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89000"/>
            <a:ext cx="7886700" cy="570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 CSS</a:t>
            </a:r>
            <a:endParaRPr lang="es-MX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9" y="1289539"/>
            <a:ext cx="3842246" cy="4998881"/>
          </a:xfrm>
          <a:prstGeom prst="rect">
            <a:avLst/>
          </a:prstGeom>
        </p:spPr>
      </p:pic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>
          <a:xfrm>
            <a:off x="3543300" y="6489000"/>
            <a:ext cx="2057400" cy="273844"/>
          </a:xfrm>
        </p:spPr>
        <p:txBody>
          <a:bodyPr/>
          <a:lstStyle/>
          <a:p>
            <a:r>
              <a:rPr lang="es-MX" b="1" smtClean="0">
                <a:solidFill>
                  <a:schemeClr val="bg1"/>
                </a:solidFill>
              </a:rPr>
              <a:t>FCC-BUAP        Verano 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23"/>
          <p:cNvSpPr>
            <a:spLocks noGrp="1"/>
          </p:cNvSpPr>
          <p:nvPr>
            <p:ph type="ftr" sz="quarter" idx="11"/>
          </p:nvPr>
        </p:nvSpPr>
        <p:spPr>
          <a:xfrm>
            <a:off x="376634" y="6489000"/>
            <a:ext cx="3086100" cy="273844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BMB - RAM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5"/>
          <p:cNvSpPr txBox="1">
            <a:spLocks/>
          </p:cNvSpPr>
          <p:nvPr/>
        </p:nvSpPr>
        <p:spPr>
          <a:xfrm>
            <a:off x="93134" y="987953"/>
            <a:ext cx="8935200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2200" dirty="0" err="1" smtClean="0">
                <a:solidFill>
                  <a:srgbClr val="00477C"/>
                </a:solidFill>
              </a:rPr>
              <a:t>Background</a:t>
            </a:r>
            <a:r>
              <a:rPr lang="es-MX" sz="2200" dirty="0" smtClean="0">
                <a:solidFill>
                  <a:srgbClr val="00477C"/>
                </a:solidFill>
              </a:rPr>
              <a:t>, </a:t>
            </a:r>
            <a:r>
              <a:rPr lang="es-MX" sz="2200" dirty="0">
                <a:solidFill>
                  <a:srgbClr val="00477C"/>
                </a:solidFill>
              </a:rPr>
              <a:t>ejemplo 3 imágenes.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8" y="4796379"/>
            <a:ext cx="406349" cy="1777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47" y="2654837"/>
            <a:ext cx="3034921" cy="14349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5" y="1021232"/>
            <a:ext cx="3301587" cy="926984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295402" y="1419291"/>
            <a:ext cx="783587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>
                <a:solidFill>
                  <a:srgbClr val="00477C"/>
                </a:solidFill>
              </a:rPr>
              <a:t>f03.png</a:t>
            </a:r>
            <a:endParaRPr lang="es-MX" sz="1500" dirty="0" smtClean="0">
              <a:solidFill>
                <a:srgbClr val="00477C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298510" y="3696833"/>
            <a:ext cx="783587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 smtClean="0">
                <a:solidFill>
                  <a:srgbClr val="00477C"/>
                </a:solidFill>
              </a:rPr>
              <a:t>f02.png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295402" y="4789034"/>
            <a:ext cx="783587" cy="406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s-MX" sz="1500" dirty="0" smtClean="0">
                <a:solidFill>
                  <a:srgbClr val="00477C"/>
                </a:solidFill>
              </a:rPr>
              <a:t>f01.png</a:t>
            </a:r>
          </a:p>
        </p:txBody>
      </p:sp>
    </p:spTree>
    <p:extLst>
      <p:ext uri="{BB962C8B-B14F-4D97-AF65-F5344CB8AC3E}">
        <p14:creationId xmlns:p14="http://schemas.microsoft.com/office/powerpoint/2010/main" val="31712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>
          <a:defRPr sz="2200" dirty="0" err="1" smtClean="0">
            <a:solidFill>
              <a:srgbClr val="00477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8 DesingSlides_v1_Business new.potx" id="{6F6EAF87-0828-494E-AB21-A9D3F7557206}" vid="{CE556E03-16A9-423B-B08D-CFFEF5E037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C88AED-DDA3-4E85-A6A8-FD03E97F58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E5A9D-64DF-46EE-BCE5-9B667E1C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0F74D5-53BD-4753-803D-A53A678D4C85}">
  <ds:schemaRefs>
    <ds:schemaRef ds:uri="http://purl.org/dc/elements/1.1/"/>
    <ds:schemaRef ds:uri="http://schemas.microsoft.com/office/2006/metadata/properties"/>
    <ds:schemaRef ds:uri="904e2ea1-c14c-483b-89ef-f6b2df6ba23c"/>
    <ds:schemaRef ds:uri="http://schemas.microsoft.com/office/2006/documentManagement/types"/>
    <ds:schemaRef ds:uri="http://purl.org/dc/terms/"/>
    <ds:schemaRef ds:uri="f40e8ec9-c0d5-46bf-ada4-d85cb00858d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1665</Words>
  <Application>Microsoft Office PowerPoint</Application>
  <PresentationFormat>Presentación en pantalla (4:3)</PresentationFormat>
  <Paragraphs>352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Business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2016-05-16T18:27:28Z</dcterms:created>
  <dcterms:modified xsi:type="dcterms:W3CDTF">2016-05-25T20:18:10Z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